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0" r:id="rId1"/>
  </p:sldMasterIdLst>
  <p:notesMasterIdLst>
    <p:notesMasterId r:id="rId55"/>
  </p:notesMasterIdLst>
  <p:sldIdLst>
    <p:sldId id="256" r:id="rId2"/>
    <p:sldId id="257" r:id="rId3"/>
    <p:sldId id="259" r:id="rId4"/>
    <p:sldId id="258" r:id="rId5"/>
    <p:sldId id="301" r:id="rId6"/>
    <p:sldId id="302" r:id="rId7"/>
    <p:sldId id="303" r:id="rId8"/>
    <p:sldId id="304" r:id="rId9"/>
    <p:sldId id="285" r:id="rId10"/>
    <p:sldId id="305" r:id="rId11"/>
    <p:sldId id="260" r:id="rId12"/>
    <p:sldId id="306" r:id="rId13"/>
    <p:sldId id="307" r:id="rId14"/>
    <p:sldId id="263" r:id="rId15"/>
    <p:sldId id="308" r:id="rId16"/>
    <p:sldId id="265" r:id="rId17"/>
    <p:sldId id="266" r:id="rId18"/>
    <p:sldId id="267" r:id="rId19"/>
    <p:sldId id="268" r:id="rId20"/>
    <p:sldId id="269" r:id="rId21"/>
    <p:sldId id="309" r:id="rId22"/>
    <p:sldId id="310" r:id="rId23"/>
    <p:sldId id="271" r:id="rId24"/>
    <p:sldId id="273" r:id="rId25"/>
    <p:sldId id="274" r:id="rId26"/>
    <p:sldId id="275" r:id="rId27"/>
    <p:sldId id="276" r:id="rId28"/>
    <p:sldId id="277" r:id="rId29"/>
    <p:sldId id="278" r:id="rId30"/>
    <p:sldId id="280" r:id="rId31"/>
    <p:sldId id="284" r:id="rId32"/>
    <p:sldId id="279" r:id="rId33"/>
    <p:sldId id="281" r:id="rId34"/>
    <p:sldId id="282" r:id="rId35"/>
    <p:sldId id="283" r:id="rId36"/>
    <p:sldId id="286" r:id="rId37"/>
    <p:sldId id="287" r:id="rId38"/>
    <p:sldId id="288" r:id="rId39"/>
    <p:sldId id="289" r:id="rId40"/>
    <p:sldId id="290" r:id="rId41"/>
    <p:sldId id="311" r:id="rId42"/>
    <p:sldId id="312" r:id="rId43"/>
    <p:sldId id="291" r:id="rId44"/>
    <p:sldId id="292" r:id="rId45"/>
    <p:sldId id="293" r:id="rId46"/>
    <p:sldId id="294" r:id="rId47"/>
    <p:sldId id="295" r:id="rId48"/>
    <p:sldId id="296" r:id="rId49"/>
    <p:sldId id="313" r:id="rId50"/>
    <p:sldId id="297" r:id="rId51"/>
    <p:sldId id="298" r:id="rId52"/>
    <p:sldId id="299" r:id="rId53"/>
    <p:sldId id="300" r:id="rId5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368CAE0F-800B-48B9-8460-B23C0728293C}">
          <p14:sldIdLst>
            <p14:sldId id="256"/>
            <p14:sldId id="257"/>
          </p14:sldIdLst>
        </p14:section>
        <p14:section name="The Tenure Process" id="{B1F6939E-D099-4770-ADF5-C8ABE4CD71F1}">
          <p14:sldIdLst>
            <p14:sldId id="259"/>
            <p14:sldId id="258"/>
            <p14:sldId id="301"/>
            <p14:sldId id="302"/>
            <p14:sldId id="303"/>
            <p14:sldId id="304"/>
            <p14:sldId id="285"/>
            <p14:sldId id="305"/>
            <p14:sldId id="260"/>
            <p14:sldId id="306"/>
            <p14:sldId id="307"/>
            <p14:sldId id="263"/>
            <p14:sldId id="308"/>
            <p14:sldId id="265"/>
            <p14:sldId id="266"/>
            <p14:sldId id="267"/>
            <p14:sldId id="268"/>
            <p14:sldId id="269"/>
            <p14:sldId id="309"/>
            <p14:sldId id="310"/>
            <p14:sldId id="271"/>
          </p14:sldIdLst>
        </p14:section>
        <p14:section name="The Dossier" id="{144926E1-3161-4377-8785-C7C51195B52A}">
          <p14:sldIdLst>
            <p14:sldId id="273"/>
            <p14:sldId id="274"/>
            <p14:sldId id="275"/>
            <p14:sldId id="276"/>
            <p14:sldId id="277"/>
            <p14:sldId id="278"/>
            <p14:sldId id="280"/>
            <p14:sldId id="284"/>
            <p14:sldId id="279"/>
            <p14:sldId id="281"/>
            <p14:sldId id="282"/>
            <p14:sldId id="283"/>
            <p14:sldId id="286"/>
            <p14:sldId id="287"/>
            <p14:sldId id="288"/>
            <p14:sldId id="289"/>
            <p14:sldId id="290"/>
            <p14:sldId id="311"/>
            <p14:sldId id="312"/>
            <p14:sldId id="291"/>
          </p14:sldIdLst>
        </p14:section>
        <p14:section name="Appeals" id="{A69174C6-F438-441F-AAD1-CE77B18AEAFD}">
          <p14:sldIdLst>
            <p14:sldId id="292"/>
            <p14:sldId id="293"/>
            <p14:sldId id="294"/>
            <p14:sldId id="295"/>
            <p14:sldId id="296"/>
            <p14:sldId id="313"/>
            <p14:sldId id="297"/>
            <p14:sldId id="298"/>
            <p14:sldId id="299"/>
          </p14:sldIdLst>
        </p14:section>
        <p14:section name="Conclusion" id="{16DF0AA3-F525-435D-B3C3-17689B79501B}">
          <p14:sldIdLst>
            <p14:sldId id="30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23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6" y="108"/>
      </p:cViewPr>
      <p:guideLst>
        <p:guide orient="horz" pos="123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111EDA-D55E-4274-80EC-68C7DE527823}" type="doc">
      <dgm:prSet loTypeId="urn:microsoft.com/office/officeart/2005/8/layout/hProcess9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CA"/>
        </a:p>
      </dgm:t>
    </dgm:pt>
    <dgm:pt modelId="{B9D0AF99-241B-49F3-BDE6-ED6530979C63}">
      <dgm:prSet phldrT="[Text]" custT="1"/>
      <dgm:spPr/>
      <dgm:t>
        <a:bodyPr/>
        <a:lstStyle/>
        <a:p>
          <a:r>
            <a:rPr lang="en-CA" sz="2200" dirty="0" smtClean="0"/>
            <a:t>Application</a:t>
          </a:r>
        </a:p>
        <a:p>
          <a:r>
            <a:rPr lang="en-CA" sz="1800" dirty="0" smtClean="0"/>
            <a:t>September 30</a:t>
          </a:r>
          <a:endParaRPr lang="en-CA" sz="1800" dirty="0"/>
        </a:p>
      </dgm:t>
    </dgm:pt>
    <dgm:pt modelId="{31222C94-2CD5-44DA-B6FE-1F7EAB472A70}" type="parTrans" cxnId="{0FDE1781-8589-42BE-B903-64564F159E90}">
      <dgm:prSet/>
      <dgm:spPr/>
      <dgm:t>
        <a:bodyPr/>
        <a:lstStyle/>
        <a:p>
          <a:endParaRPr lang="en-CA"/>
        </a:p>
      </dgm:t>
    </dgm:pt>
    <dgm:pt modelId="{2A9DF194-FC8F-437B-A031-39B1632F8A26}" type="sibTrans" cxnId="{0FDE1781-8589-42BE-B903-64564F159E90}">
      <dgm:prSet/>
      <dgm:spPr/>
      <dgm:t>
        <a:bodyPr/>
        <a:lstStyle/>
        <a:p>
          <a:endParaRPr lang="en-CA"/>
        </a:p>
      </dgm:t>
    </dgm:pt>
    <dgm:pt modelId="{1EE233CF-1D5B-4D37-9245-69B500B3AFFC}">
      <dgm:prSet phldrT="[Text]" custT="1"/>
      <dgm:spPr/>
      <dgm:t>
        <a:bodyPr/>
        <a:lstStyle/>
        <a:p>
          <a:r>
            <a:rPr lang="en-CA" sz="2200" dirty="0" smtClean="0"/>
            <a:t> Department</a:t>
          </a:r>
        </a:p>
        <a:p>
          <a:r>
            <a:rPr lang="en-CA" sz="1800" dirty="0" smtClean="0"/>
            <a:t>October 1 – October 30</a:t>
          </a:r>
          <a:endParaRPr lang="en-CA" sz="1800" dirty="0"/>
        </a:p>
      </dgm:t>
    </dgm:pt>
    <dgm:pt modelId="{50E0176D-D410-4D3A-8F1E-E5CE875140B2}" type="parTrans" cxnId="{1A3B171B-A444-4D6D-BCE3-6FBCC5037FAD}">
      <dgm:prSet/>
      <dgm:spPr/>
      <dgm:t>
        <a:bodyPr/>
        <a:lstStyle/>
        <a:p>
          <a:endParaRPr lang="en-CA"/>
        </a:p>
      </dgm:t>
    </dgm:pt>
    <dgm:pt modelId="{E22BDD37-4CAC-4CED-943A-1AADD09304C1}" type="sibTrans" cxnId="{1A3B171B-A444-4D6D-BCE3-6FBCC5037FAD}">
      <dgm:prSet/>
      <dgm:spPr/>
      <dgm:t>
        <a:bodyPr/>
        <a:lstStyle/>
        <a:p>
          <a:endParaRPr lang="en-CA"/>
        </a:p>
      </dgm:t>
    </dgm:pt>
    <dgm:pt modelId="{02C551E2-1399-4B49-81C4-53FA5039743F}">
      <dgm:prSet phldrT="[Text]" custT="1"/>
      <dgm:spPr/>
      <dgm:t>
        <a:bodyPr/>
        <a:lstStyle/>
        <a:p>
          <a:r>
            <a:rPr lang="en-CA" sz="2200" dirty="0" smtClean="0"/>
            <a:t>Faculty</a:t>
          </a:r>
        </a:p>
        <a:p>
          <a:r>
            <a:rPr lang="en-CA" sz="1800" dirty="0" smtClean="0"/>
            <a:t>November 15 – November 30</a:t>
          </a:r>
          <a:endParaRPr lang="en-CA" sz="1800" dirty="0"/>
        </a:p>
      </dgm:t>
    </dgm:pt>
    <dgm:pt modelId="{C9F74803-7F9F-4F27-BC37-B2C01C7632D0}" type="parTrans" cxnId="{ED364069-2789-492C-A5E5-0E90C4624389}">
      <dgm:prSet/>
      <dgm:spPr/>
      <dgm:t>
        <a:bodyPr/>
        <a:lstStyle/>
        <a:p>
          <a:endParaRPr lang="en-CA"/>
        </a:p>
      </dgm:t>
    </dgm:pt>
    <dgm:pt modelId="{64AE967F-1D16-4F8A-B4B7-E9AE2FB5F92D}" type="sibTrans" cxnId="{ED364069-2789-492C-A5E5-0E90C4624389}">
      <dgm:prSet/>
      <dgm:spPr/>
      <dgm:t>
        <a:bodyPr/>
        <a:lstStyle/>
        <a:p>
          <a:endParaRPr lang="en-CA"/>
        </a:p>
      </dgm:t>
    </dgm:pt>
    <dgm:pt modelId="{C83BEAC0-61EB-4B5D-868A-F3054F85C4DA}">
      <dgm:prSet phldrT="[Text]" custT="1"/>
      <dgm:spPr/>
      <dgm:t>
        <a:bodyPr/>
        <a:lstStyle/>
        <a:p>
          <a:r>
            <a:rPr lang="en-CA" sz="2200" dirty="0" smtClean="0"/>
            <a:t>President</a:t>
          </a:r>
        </a:p>
        <a:p>
          <a:r>
            <a:rPr lang="en-CA" sz="1800" dirty="0" smtClean="0"/>
            <a:t>November 30 – December 21</a:t>
          </a:r>
          <a:endParaRPr lang="en-CA" sz="1800" dirty="0"/>
        </a:p>
      </dgm:t>
    </dgm:pt>
    <dgm:pt modelId="{1BA5B11C-E293-43D3-944A-27FA7960C67A}" type="parTrans" cxnId="{981E6CE7-ADCB-450F-B1D6-980DD65628DF}">
      <dgm:prSet/>
      <dgm:spPr/>
      <dgm:t>
        <a:bodyPr/>
        <a:lstStyle/>
        <a:p>
          <a:endParaRPr lang="en-CA"/>
        </a:p>
      </dgm:t>
    </dgm:pt>
    <dgm:pt modelId="{53A4E217-A97F-4996-917A-B42299DE5064}" type="sibTrans" cxnId="{981E6CE7-ADCB-450F-B1D6-980DD65628DF}">
      <dgm:prSet/>
      <dgm:spPr/>
      <dgm:t>
        <a:bodyPr/>
        <a:lstStyle/>
        <a:p>
          <a:endParaRPr lang="en-CA"/>
        </a:p>
      </dgm:t>
    </dgm:pt>
    <dgm:pt modelId="{1A4E938C-934B-498B-9DB4-2CFF8223567B}" type="pres">
      <dgm:prSet presAssocID="{B8111EDA-D55E-4274-80EC-68C7DE527823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1C0CCC63-E398-44BB-8D17-137AD7E8ACB8}" type="pres">
      <dgm:prSet presAssocID="{B8111EDA-D55E-4274-80EC-68C7DE527823}" presName="arrow" presStyleLbl="bgShp" presStyleIdx="0" presStyleCnt="1"/>
      <dgm:spPr/>
    </dgm:pt>
    <dgm:pt modelId="{2EE4C8EA-5F45-479B-B464-230B0D7FBC8A}" type="pres">
      <dgm:prSet presAssocID="{B8111EDA-D55E-4274-80EC-68C7DE527823}" presName="linearProcess" presStyleCnt="0"/>
      <dgm:spPr/>
    </dgm:pt>
    <dgm:pt modelId="{F725DBDE-78D6-43FD-8179-C28A607BF469}" type="pres">
      <dgm:prSet presAssocID="{B9D0AF99-241B-49F3-BDE6-ED6530979C63}" presName="textNode" presStyleLbl="node1" presStyleIdx="0" presStyleCnt="4" custScaleX="112548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7964706-B965-4A3F-AFEE-CF48CD035E6A}" type="pres">
      <dgm:prSet presAssocID="{2A9DF194-FC8F-437B-A031-39B1632F8A26}" presName="sibTrans" presStyleCnt="0"/>
      <dgm:spPr/>
    </dgm:pt>
    <dgm:pt modelId="{A7BF4C06-1E91-4CF0-ABF5-BA65F3810452}" type="pres">
      <dgm:prSet presAssocID="{1EE233CF-1D5B-4D37-9245-69B500B3AFFC}" presName="textNode" presStyleLbl="node1" presStyleIdx="1" presStyleCnt="4" custScaleX="129069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A1B4752-90C3-4C08-A47B-5FCD786830B4}" type="pres">
      <dgm:prSet presAssocID="{E22BDD37-4CAC-4CED-943A-1AADD09304C1}" presName="sibTrans" presStyleCnt="0"/>
      <dgm:spPr/>
    </dgm:pt>
    <dgm:pt modelId="{CAE79598-726E-4063-B479-554933D969D9}" type="pres">
      <dgm:prSet presAssocID="{02C551E2-1399-4B49-81C4-53FA5039743F}" presName="textNode" presStyleLbl="node1" presStyleIdx="2" presStyleCnt="4" custScaleX="112548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ED07A21-B77F-45AA-A102-C3BEDCAA85C9}" type="pres">
      <dgm:prSet presAssocID="{64AE967F-1D16-4F8A-B4B7-E9AE2FB5F92D}" presName="sibTrans" presStyleCnt="0"/>
      <dgm:spPr/>
    </dgm:pt>
    <dgm:pt modelId="{9FE585D2-5E54-4864-AE69-56DBAE795222}" type="pres">
      <dgm:prSet presAssocID="{C83BEAC0-61EB-4B5D-868A-F3054F85C4DA}" presName="textNode" presStyleLbl="node1" presStyleIdx="3" presStyleCnt="4" custScaleX="117669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6826FA96-40E6-4267-8EFF-30142B5C83FC}" type="presOf" srcId="{B9D0AF99-241B-49F3-BDE6-ED6530979C63}" destId="{F725DBDE-78D6-43FD-8179-C28A607BF469}" srcOrd="0" destOrd="0" presId="urn:microsoft.com/office/officeart/2005/8/layout/hProcess9"/>
    <dgm:cxn modelId="{2AB3A3D2-9972-4656-8DB2-3DB5CF77185C}" type="presOf" srcId="{C83BEAC0-61EB-4B5D-868A-F3054F85C4DA}" destId="{9FE585D2-5E54-4864-AE69-56DBAE795222}" srcOrd="0" destOrd="0" presId="urn:microsoft.com/office/officeart/2005/8/layout/hProcess9"/>
    <dgm:cxn modelId="{1A3B171B-A444-4D6D-BCE3-6FBCC5037FAD}" srcId="{B8111EDA-D55E-4274-80EC-68C7DE527823}" destId="{1EE233CF-1D5B-4D37-9245-69B500B3AFFC}" srcOrd="1" destOrd="0" parTransId="{50E0176D-D410-4D3A-8F1E-E5CE875140B2}" sibTransId="{E22BDD37-4CAC-4CED-943A-1AADD09304C1}"/>
    <dgm:cxn modelId="{845995EA-CF57-43B0-B3E6-DEC57D6AB434}" type="presOf" srcId="{B8111EDA-D55E-4274-80EC-68C7DE527823}" destId="{1A4E938C-934B-498B-9DB4-2CFF8223567B}" srcOrd="0" destOrd="0" presId="urn:microsoft.com/office/officeart/2005/8/layout/hProcess9"/>
    <dgm:cxn modelId="{8242270B-9353-4AF7-A039-DDABC0B0753D}" type="presOf" srcId="{1EE233CF-1D5B-4D37-9245-69B500B3AFFC}" destId="{A7BF4C06-1E91-4CF0-ABF5-BA65F3810452}" srcOrd="0" destOrd="0" presId="urn:microsoft.com/office/officeart/2005/8/layout/hProcess9"/>
    <dgm:cxn modelId="{ED364069-2789-492C-A5E5-0E90C4624389}" srcId="{B8111EDA-D55E-4274-80EC-68C7DE527823}" destId="{02C551E2-1399-4B49-81C4-53FA5039743F}" srcOrd="2" destOrd="0" parTransId="{C9F74803-7F9F-4F27-BC37-B2C01C7632D0}" sibTransId="{64AE967F-1D16-4F8A-B4B7-E9AE2FB5F92D}"/>
    <dgm:cxn modelId="{0FDE1781-8589-42BE-B903-64564F159E90}" srcId="{B8111EDA-D55E-4274-80EC-68C7DE527823}" destId="{B9D0AF99-241B-49F3-BDE6-ED6530979C63}" srcOrd="0" destOrd="0" parTransId="{31222C94-2CD5-44DA-B6FE-1F7EAB472A70}" sibTransId="{2A9DF194-FC8F-437B-A031-39B1632F8A26}"/>
    <dgm:cxn modelId="{981E6CE7-ADCB-450F-B1D6-980DD65628DF}" srcId="{B8111EDA-D55E-4274-80EC-68C7DE527823}" destId="{C83BEAC0-61EB-4B5D-868A-F3054F85C4DA}" srcOrd="3" destOrd="0" parTransId="{1BA5B11C-E293-43D3-944A-27FA7960C67A}" sibTransId="{53A4E217-A97F-4996-917A-B42299DE5064}"/>
    <dgm:cxn modelId="{C1014CE2-95FF-4401-8A68-AA9EC170738A}" type="presOf" srcId="{02C551E2-1399-4B49-81C4-53FA5039743F}" destId="{CAE79598-726E-4063-B479-554933D969D9}" srcOrd="0" destOrd="0" presId="urn:microsoft.com/office/officeart/2005/8/layout/hProcess9"/>
    <dgm:cxn modelId="{18FB9EA7-3ACB-4AE4-A1D1-5920B22C5651}" type="presParOf" srcId="{1A4E938C-934B-498B-9DB4-2CFF8223567B}" destId="{1C0CCC63-E398-44BB-8D17-137AD7E8ACB8}" srcOrd="0" destOrd="0" presId="urn:microsoft.com/office/officeart/2005/8/layout/hProcess9"/>
    <dgm:cxn modelId="{74C06C1D-5A7D-4D62-8349-DDCBF90B3554}" type="presParOf" srcId="{1A4E938C-934B-498B-9DB4-2CFF8223567B}" destId="{2EE4C8EA-5F45-479B-B464-230B0D7FBC8A}" srcOrd="1" destOrd="0" presId="urn:microsoft.com/office/officeart/2005/8/layout/hProcess9"/>
    <dgm:cxn modelId="{DD84F374-BD28-428F-A937-998BED7A5050}" type="presParOf" srcId="{2EE4C8EA-5F45-479B-B464-230B0D7FBC8A}" destId="{F725DBDE-78D6-43FD-8179-C28A607BF469}" srcOrd="0" destOrd="0" presId="urn:microsoft.com/office/officeart/2005/8/layout/hProcess9"/>
    <dgm:cxn modelId="{D9C0A129-37AF-4033-9C35-688CFA1F805B}" type="presParOf" srcId="{2EE4C8EA-5F45-479B-B464-230B0D7FBC8A}" destId="{97964706-B965-4A3F-AFEE-CF48CD035E6A}" srcOrd="1" destOrd="0" presId="urn:microsoft.com/office/officeart/2005/8/layout/hProcess9"/>
    <dgm:cxn modelId="{1A68A690-E48B-4301-A0F6-B58CE385B11D}" type="presParOf" srcId="{2EE4C8EA-5F45-479B-B464-230B0D7FBC8A}" destId="{A7BF4C06-1E91-4CF0-ABF5-BA65F3810452}" srcOrd="2" destOrd="0" presId="urn:microsoft.com/office/officeart/2005/8/layout/hProcess9"/>
    <dgm:cxn modelId="{0693CAEF-3676-401B-B8FA-657CEAD72423}" type="presParOf" srcId="{2EE4C8EA-5F45-479B-B464-230B0D7FBC8A}" destId="{7A1B4752-90C3-4C08-A47B-5FCD786830B4}" srcOrd="3" destOrd="0" presId="urn:microsoft.com/office/officeart/2005/8/layout/hProcess9"/>
    <dgm:cxn modelId="{2356CB86-908D-41E5-B44E-C472EB7B24B2}" type="presParOf" srcId="{2EE4C8EA-5F45-479B-B464-230B0D7FBC8A}" destId="{CAE79598-726E-4063-B479-554933D969D9}" srcOrd="4" destOrd="0" presId="urn:microsoft.com/office/officeart/2005/8/layout/hProcess9"/>
    <dgm:cxn modelId="{A57F3AD3-129F-4557-B3FA-36E99D4C98AD}" type="presParOf" srcId="{2EE4C8EA-5F45-479B-B464-230B0D7FBC8A}" destId="{AED07A21-B77F-45AA-A102-C3BEDCAA85C9}" srcOrd="5" destOrd="0" presId="urn:microsoft.com/office/officeart/2005/8/layout/hProcess9"/>
    <dgm:cxn modelId="{55C928E1-3046-45A0-AED1-04805CB492AC}" type="presParOf" srcId="{2EE4C8EA-5F45-479B-B464-230B0D7FBC8A}" destId="{9FE585D2-5E54-4864-AE69-56DBAE795222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111EDA-D55E-4274-80EC-68C7DE527823}" type="doc">
      <dgm:prSet loTypeId="urn:microsoft.com/office/officeart/2005/8/layout/hProcess9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CA"/>
        </a:p>
      </dgm:t>
    </dgm:pt>
    <dgm:pt modelId="{B9D0AF99-241B-49F3-BDE6-ED6530979C63}">
      <dgm:prSet phldrT="[Text]"/>
      <dgm:spPr/>
      <dgm:t>
        <a:bodyPr/>
        <a:lstStyle/>
        <a:p>
          <a:r>
            <a:rPr lang="en-CA" dirty="0" smtClean="0"/>
            <a:t>Application</a:t>
          </a:r>
        </a:p>
        <a:p>
          <a:r>
            <a:rPr lang="en-CA" dirty="0" smtClean="0"/>
            <a:t>September 30</a:t>
          </a:r>
          <a:endParaRPr lang="en-CA" dirty="0"/>
        </a:p>
      </dgm:t>
    </dgm:pt>
    <dgm:pt modelId="{31222C94-2CD5-44DA-B6FE-1F7EAB472A70}" type="parTrans" cxnId="{0FDE1781-8589-42BE-B903-64564F159E90}">
      <dgm:prSet/>
      <dgm:spPr/>
      <dgm:t>
        <a:bodyPr/>
        <a:lstStyle/>
        <a:p>
          <a:endParaRPr lang="en-CA"/>
        </a:p>
      </dgm:t>
    </dgm:pt>
    <dgm:pt modelId="{2A9DF194-FC8F-437B-A031-39B1632F8A26}" type="sibTrans" cxnId="{0FDE1781-8589-42BE-B903-64564F159E90}">
      <dgm:prSet/>
      <dgm:spPr/>
      <dgm:t>
        <a:bodyPr/>
        <a:lstStyle/>
        <a:p>
          <a:endParaRPr lang="en-CA"/>
        </a:p>
      </dgm:t>
    </dgm:pt>
    <dgm:pt modelId="{1EE233CF-1D5B-4D37-9245-69B500B3AFFC}">
      <dgm:prSet phldrT="[Text]"/>
      <dgm:spPr/>
      <dgm:t>
        <a:bodyPr/>
        <a:lstStyle/>
        <a:p>
          <a:r>
            <a:rPr lang="en-CA" dirty="0" smtClean="0"/>
            <a:t>Department</a:t>
          </a:r>
        </a:p>
        <a:p>
          <a:r>
            <a:rPr lang="en-CA" dirty="0" smtClean="0"/>
            <a:t>December 15</a:t>
          </a:r>
          <a:endParaRPr lang="en-CA" dirty="0"/>
        </a:p>
      </dgm:t>
    </dgm:pt>
    <dgm:pt modelId="{50E0176D-D410-4D3A-8F1E-E5CE875140B2}" type="parTrans" cxnId="{1A3B171B-A444-4D6D-BCE3-6FBCC5037FAD}">
      <dgm:prSet/>
      <dgm:spPr/>
      <dgm:t>
        <a:bodyPr/>
        <a:lstStyle/>
        <a:p>
          <a:endParaRPr lang="en-CA"/>
        </a:p>
      </dgm:t>
    </dgm:pt>
    <dgm:pt modelId="{E22BDD37-4CAC-4CED-943A-1AADD09304C1}" type="sibTrans" cxnId="{1A3B171B-A444-4D6D-BCE3-6FBCC5037FAD}">
      <dgm:prSet/>
      <dgm:spPr/>
      <dgm:t>
        <a:bodyPr/>
        <a:lstStyle/>
        <a:p>
          <a:endParaRPr lang="en-CA"/>
        </a:p>
      </dgm:t>
    </dgm:pt>
    <dgm:pt modelId="{C83BEAC0-61EB-4B5D-868A-F3054F85C4DA}">
      <dgm:prSet phldrT="[Text]"/>
      <dgm:spPr/>
      <dgm:t>
        <a:bodyPr/>
        <a:lstStyle/>
        <a:p>
          <a:r>
            <a:rPr lang="en-CA" dirty="0" smtClean="0"/>
            <a:t>University</a:t>
          </a:r>
        </a:p>
        <a:p>
          <a:r>
            <a:rPr lang="en-CA" dirty="0" smtClean="0"/>
            <a:t>April 15</a:t>
          </a:r>
          <a:endParaRPr lang="en-CA" dirty="0"/>
        </a:p>
      </dgm:t>
    </dgm:pt>
    <dgm:pt modelId="{1BA5B11C-E293-43D3-944A-27FA7960C67A}" type="parTrans" cxnId="{981E6CE7-ADCB-450F-B1D6-980DD65628DF}">
      <dgm:prSet/>
      <dgm:spPr/>
      <dgm:t>
        <a:bodyPr/>
        <a:lstStyle/>
        <a:p>
          <a:endParaRPr lang="en-CA"/>
        </a:p>
      </dgm:t>
    </dgm:pt>
    <dgm:pt modelId="{53A4E217-A97F-4996-917A-B42299DE5064}" type="sibTrans" cxnId="{981E6CE7-ADCB-450F-B1D6-980DD65628DF}">
      <dgm:prSet/>
      <dgm:spPr/>
      <dgm:t>
        <a:bodyPr/>
        <a:lstStyle/>
        <a:p>
          <a:endParaRPr lang="en-CA"/>
        </a:p>
      </dgm:t>
    </dgm:pt>
    <dgm:pt modelId="{5F1B9121-E8C8-410E-8F9F-243325328EEE}">
      <dgm:prSet phldrT="[Text]"/>
      <dgm:spPr/>
      <dgm:t>
        <a:bodyPr/>
        <a:lstStyle/>
        <a:p>
          <a:r>
            <a:rPr lang="en-CA" dirty="0" smtClean="0"/>
            <a:t>Faculty</a:t>
          </a:r>
        </a:p>
        <a:p>
          <a:r>
            <a:rPr lang="en-CA" dirty="0" smtClean="0"/>
            <a:t>February 15</a:t>
          </a:r>
          <a:endParaRPr lang="en-CA" dirty="0"/>
        </a:p>
      </dgm:t>
    </dgm:pt>
    <dgm:pt modelId="{936C02BF-EC6A-464B-88CD-04BCD93F51E1}" type="parTrans" cxnId="{AF9A7A4D-4AEE-4CAD-A2AD-EEB8F342EA03}">
      <dgm:prSet/>
      <dgm:spPr/>
      <dgm:t>
        <a:bodyPr/>
        <a:lstStyle/>
        <a:p>
          <a:endParaRPr lang="en-CA"/>
        </a:p>
      </dgm:t>
    </dgm:pt>
    <dgm:pt modelId="{8B6F4C04-55E7-4DC0-A57F-A5A76900696A}" type="sibTrans" cxnId="{AF9A7A4D-4AEE-4CAD-A2AD-EEB8F342EA03}">
      <dgm:prSet/>
      <dgm:spPr/>
      <dgm:t>
        <a:bodyPr/>
        <a:lstStyle/>
        <a:p>
          <a:endParaRPr lang="en-CA"/>
        </a:p>
      </dgm:t>
    </dgm:pt>
    <dgm:pt modelId="{25CA6CD9-BE72-48AA-8120-B3635948F663}">
      <dgm:prSet phldrT="[Text]"/>
      <dgm:spPr/>
      <dgm:t>
        <a:bodyPr/>
        <a:lstStyle/>
        <a:p>
          <a:r>
            <a:rPr lang="en-CA" dirty="0" smtClean="0"/>
            <a:t>Provost</a:t>
          </a:r>
        </a:p>
        <a:p>
          <a:r>
            <a:rPr lang="en-CA" dirty="0" smtClean="0"/>
            <a:t>May 1</a:t>
          </a:r>
          <a:endParaRPr lang="en-CA" dirty="0"/>
        </a:p>
      </dgm:t>
    </dgm:pt>
    <dgm:pt modelId="{128D1A1E-EC63-417B-857C-E3BB7C77145F}" type="parTrans" cxnId="{5DEB17C0-94E7-4CAE-8DEA-28608F6542F8}">
      <dgm:prSet/>
      <dgm:spPr/>
      <dgm:t>
        <a:bodyPr/>
        <a:lstStyle/>
        <a:p>
          <a:endParaRPr lang="en-CA"/>
        </a:p>
      </dgm:t>
    </dgm:pt>
    <dgm:pt modelId="{95494082-3014-4B1C-8849-F664F83116E9}" type="sibTrans" cxnId="{5DEB17C0-94E7-4CAE-8DEA-28608F6542F8}">
      <dgm:prSet/>
      <dgm:spPr/>
      <dgm:t>
        <a:bodyPr/>
        <a:lstStyle/>
        <a:p>
          <a:endParaRPr lang="en-CA"/>
        </a:p>
      </dgm:t>
    </dgm:pt>
    <dgm:pt modelId="{1A4E938C-934B-498B-9DB4-2CFF8223567B}" type="pres">
      <dgm:prSet presAssocID="{B8111EDA-D55E-4274-80EC-68C7DE527823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1C0CCC63-E398-44BB-8D17-137AD7E8ACB8}" type="pres">
      <dgm:prSet presAssocID="{B8111EDA-D55E-4274-80EC-68C7DE527823}" presName="arrow" presStyleLbl="bgShp" presStyleIdx="0" presStyleCnt="1"/>
      <dgm:spPr/>
      <dgm:t>
        <a:bodyPr/>
        <a:lstStyle/>
        <a:p>
          <a:endParaRPr lang="en-CA"/>
        </a:p>
      </dgm:t>
    </dgm:pt>
    <dgm:pt modelId="{2EE4C8EA-5F45-479B-B464-230B0D7FBC8A}" type="pres">
      <dgm:prSet presAssocID="{B8111EDA-D55E-4274-80EC-68C7DE527823}" presName="linearProcess" presStyleCnt="0"/>
      <dgm:spPr/>
      <dgm:t>
        <a:bodyPr/>
        <a:lstStyle/>
        <a:p>
          <a:endParaRPr lang="en-CA"/>
        </a:p>
      </dgm:t>
    </dgm:pt>
    <dgm:pt modelId="{F725DBDE-78D6-43FD-8179-C28A607BF469}" type="pres">
      <dgm:prSet presAssocID="{B9D0AF99-241B-49F3-BDE6-ED6530979C63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7964706-B965-4A3F-AFEE-CF48CD035E6A}" type="pres">
      <dgm:prSet presAssocID="{2A9DF194-FC8F-437B-A031-39B1632F8A26}" presName="sibTrans" presStyleCnt="0"/>
      <dgm:spPr/>
      <dgm:t>
        <a:bodyPr/>
        <a:lstStyle/>
        <a:p>
          <a:endParaRPr lang="en-CA"/>
        </a:p>
      </dgm:t>
    </dgm:pt>
    <dgm:pt modelId="{A7BF4C06-1E91-4CF0-ABF5-BA65F3810452}" type="pres">
      <dgm:prSet presAssocID="{1EE233CF-1D5B-4D37-9245-69B500B3AFFC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A1B4752-90C3-4C08-A47B-5FCD786830B4}" type="pres">
      <dgm:prSet presAssocID="{E22BDD37-4CAC-4CED-943A-1AADD09304C1}" presName="sibTrans" presStyleCnt="0"/>
      <dgm:spPr/>
      <dgm:t>
        <a:bodyPr/>
        <a:lstStyle/>
        <a:p>
          <a:endParaRPr lang="en-CA"/>
        </a:p>
      </dgm:t>
    </dgm:pt>
    <dgm:pt modelId="{47F78293-DE3C-483B-AB63-A26229E8EADD}" type="pres">
      <dgm:prSet presAssocID="{5F1B9121-E8C8-410E-8F9F-243325328EEE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D80AF85-EF73-4FBE-91B5-DFA543DA6DA8}" type="pres">
      <dgm:prSet presAssocID="{8B6F4C04-55E7-4DC0-A57F-A5A76900696A}" presName="sibTrans" presStyleCnt="0"/>
      <dgm:spPr/>
      <dgm:t>
        <a:bodyPr/>
        <a:lstStyle/>
        <a:p>
          <a:endParaRPr lang="en-CA"/>
        </a:p>
      </dgm:t>
    </dgm:pt>
    <dgm:pt modelId="{9FE585D2-5E54-4864-AE69-56DBAE795222}" type="pres">
      <dgm:prSet presAssocID="{C83BEAC0-61EB-4B5D-868A-F3054F85C4DA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9D28C66-9C80-4EC4-9F9B-0A07C6956D7A}" type="pres">
      <dgm:prSet presAssocID="{53A4E217-A97F-4996-917A-B42299DE5064}" presName="sibTrans" presStyleCnt="0"/>
      <dgm:spPr/>
      <dgm:t>
        <a:bodyPr/>
        <a:lstStyle/>
        <a:p>
          <a:endParaRPr lang="en-CA"/>
        </a:p>
      </dgm:t>
    </dgm:pt>
    <dgm:pt modelId="{31043566-D927-48E7-8846-139D3B4B41FB}" type="pres">
      <dgm:prSet presAssocID="{25CA6CD9-BE72-48AA-8120-B3635948F663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1A3B171B-A444-4D6D-BCE3-6FBCC5037FAD}" srcId="{B8111EDA-D55E-4274-80EC-68C7DE527823}" destId="{1EE233CF-1D5B-4D37-9245-69B500B3AFFC}" srcOrd="1" destOrd="0" parTransId="{50E0176D-D410-4D3A-8F1E-E5CE875140B2}" sibTransId="{E22BDD37-4CAC-4CED-943A-1AADD09304C1}"/>
    <dgm:cxn modelId="{8EBC242D-7A7F-4B89-98F3-01843FA323FF}" type="presOf" srcId="{B8111EDA-D55E-4274-80EC-68C7DE527823}" destId="{1A4E938C-934B-498B-9DB4-2CFF8223567B}" srcOrd="0" destOrd="0" presId="urn:microsoft.com/office/officeart/2005/8/layout/hProcess9"/>
    <dgm:cxn modelId="{E9DA8D31-FBDB-461C-9772-D02817C5F617}" type="presOf" srcId="{5F1B9121-E8C8-410E-8F9F-243325328EEE}" destId="{47F78293-DE3C-483B-AB63-A26229E8EADD}" srcOrd="0" destOrd="0" presId="urn:microsoft.com/office/officeart/2005/8/layout/hProcess9"/>
    <dgm:cxn modelId="{DED667CD-1591-4998-8DA1-6CC8155E6088}" type="presOf" srcId="{1EE233CF-1D5B-4D37-9245-69B500B3AFFC}" destId="{A7BF4C06-1E91-4CF0-ABF5-BA65F3810452}" srcOrd="0" destOrd="0" presId="urn:microsoft.com/office/officeart/2005/8/layout/hProcess9"/>
    <dgm:cxn modelId="{0FDE1781-8589-42BE-B903-64564F159E90}" srcId="{B8111EDA-D55E-4274-80EC-68C7DE527823}" destId="{B9D0AF99-241B-49F3-BDE6-ED6530979C63}" srcOrd="0" destOrd="0" parTransId="{31222C94-2CD5-44DA-B6FE-1F7EAB472A70}" sibTransId="{2A9DF194-FC8F-437B-A031-39B1632F8A26}"/>
    <dgm:cxn modelId="{22B4105C-EC48-4262-A35B-375D566B79AD}" type="presOf" srcId="{25CA6CD9-BE72-48AA-8120-B3635948F663}" destId="{31043566-D927-48E7-8846-139D3B4B41FB}" srcOrd="0" destOrd="0" presId="urn:microsoft.com/office/officeart/2005/8/layout/hProcess9"/>
    <dgm:cxn modelId="{981E6CE7-ADCB-450F-B1D6-980DD65628DF}" srcId="{B8111EDA-D55E-4274-80EC-68C7DE527823}" destId="{C83BEAC0-61EB-4B5D-868A-F3054F85C4DA}" srcOrd="3" destOrd="0" parTransId="{1BA5B11C-E293-43D3-944A-27FA7960C67A}" sibTransId="{53A4E217-A97F-4996-917A-B42299DE5064}"/>
    <dgm:cxn modelId="{32DD0D34-4E5B-4EB0-8DA2-144902C1F140}" type="presOf" srcId="{C83BEAC0-61EB-4B5D-868A-F3054F85C4DA}" destId="{9FE585D2-5E54-4864-AE69-56DBAE795222}" srcOrd="0" destOrd="0" presId="urn:microsoft.com/office/officeart/2005/8/layout/hProcess9"/>
    <dgm:cxn modelId="{AF9A7A4D-4AEE-4CAD-A2AD-EEB8F342EA03}" srcId="{B8111EDA-D55E-4274-80EC-68C7DE527823}" destId="{5F1B9121-E8C8-410E-8F9F-243325328EEE}" srcOrd="2" destOrd="0" parTransId="{936C02BF-EC6A-464B-88CD-04BCD93F51E1}" sibTransId="{8B6F4C04-55E7-4DC0-A57F-A5A76900696A}"/>
    <dgm:cxn modelId="{5DEB17C0-94E7-4CAE-8DEA-28608F6542F8}" srcId="{B8111EDA-D55E-4274-80EC-68C7DE527823}" destId="{25CA6CD9-BE72-48AA-8120-B3635948F663}" srcOrd="4" destOrd="0" parTransId="{128D1A1E-EC63-417B-857C-E3BB7C77145F}" sibTransId="{95494082-3014-4B1C-8849-F664F83116E9}"/>
    <dgm:cxn modelId="{3F9A0269-EF05-46C2-97E1-59EA5229307F}" type="presOf" srcId="{B9D0AF99-241B-49F3-BDE6-ED6530979C63}" destId="{F725DBDE-78D6-43FD-8179-C28A607BF469}" srcOrd="0" destOrd="0" presId="urn:microsoft.com/office/officeart/2005/8/layout/hProcess9"/>
    <dgm:cxn modelId="{027C062F-1931-4A0A-9C95-00309BA11680}" type="presParOf" srcId="{1A4E938C-934B-498B-9DB4-2CFF8223567B}" destId="{1C0CCC63-E398-44BB-8D17-137AD7E8ACB8}" srcOrd="0" destOrd="0" presId="urn:microsoft.com/office/officeart/2005/8/layout/hProcess9"/>
    <dgm:cxn modelId="{2C9FA9B7-4825-4385-925C-EB62FA7DD5E6}" type="presParOf" srcId="{1A4E938C-934B-498B-9DB4-2CFF8223567B}" destId="{2EE4C8EA-5F45-479B-B464-230B0D7FBC8A}" srcOrd="1" destOrd="0" presId="urn:microsoft.com/office/officeart/2005/8/layout/hProcess9"/>
    <dgm:cxn modelId="{B4B8EA41-F96B-4C6B-96C5-0B100BA8CAEB}" type="presParOf" srcId="{2EE4C8EA-5F45-479B-B464-230B0D7FBC8A}" destId="{F725DBDE-78D6-43FD-8179-C28A607BF469}" srcOrd="0" destOrd="0" presId="urn:microsoft.com/office/officeart/2005/8/layout/hProcess9"/>
    <dgm:cxn modelId="{38DFB6BD-D8FC-4D3D-95BD-10AEB29BA701}" type="presParOf" srcId="{2EE4C8EA-5F45-479B-B464-230B0D7FBC8A}" destId="{97964706-B965-4A3F-AFEE-CF48CD035E6A}" srcOrd="1" destOrd="0" presId="urn:microsoft.com/office/officeart/2005/8/layout/hProcess9"/>
    <dgm:cxn modelId="{07CAE307-10BD-4837-8590-CA2DC3C2A463}" type="presParOf" srcId="{2EE4C8EA-5F45-479B-B464-230B0D7FBC8A}" destId="{A7BF4C06-1E91-4CF0-ABF5-BA65F3810452}" srcOrd="2" destOrd="0" presId="urn:microsoft.com/office/officeart/2005/8/layout/hProcess9"/>
    <dgm:cxn modelId="{0DB47CE9-19DF-4657-B2D5-73330B024928}" type="presParOf" srcId="{2EE4C8EA-5F45-479B-B464-230B0D7FBC8A}" destId="{7A1B4752-90C3-4C08-A47B-5FCD786830B4}" srcOrd="3" destOrd="0" presId="urn:microsoft.com/office/officeart/2005/8/layout/hProcess9"/>
    <dgm:cxn modelId="{78187233-EF57-4DDE-9108-8F45DDCDEDE9}" type="presParOf" srcId="{2EE4C8EA-5F45-479B-B464-230B0D7FBC8A}" destId="{47F78293-DE3C-483B-AB63-A26229E8EADD}" srcOrd="4" destOrd="0" presId="urn:microsoft.com/office/officeart/2005/8/layout/hProcess9"/>
    <dgm:cxn modelId="{75E37609-4318-4926-A3A6-CD1C49B7C542}" type="presParOf" srcId="{2EE4C8EA-5F45-479B-B464-230B0D7FBC8A}" destId="{5D80AF85-EF73-4FBE-91B5-DFA543DA6DA8}" srcOrd="5" destOrd="0" presId="urn:microsoft.com/office/officeart/2005/8/layout/hProcess9"/>
    <dgm:cxn modelId="{8B966D7B-9D4E-46F0-A4C5-8061FCF76FCA}" type="presParOf" srcId="{2EE4C8EA-5F45-479B-B464-230B0D7FBC8A}" destId="{9FE585D2-5E54-4864-AE69-56DBAE795222}" srcOrd="6" destOrd="0" presId="urn:microsoft.com/office/officeart/2005/8/layout/hProcess9"/>
    <dgm:cxn modelId="{8AA6A16F-43A4-4FF8-8975-7408370F4EA1}" type="presParOf" srcId="{2EE4C8EA-5F45-479B-B464-230B0D7FBC8A}" destId="{29D28C66-9C80-4EC4-9F9B-0A07C6956D7A}" srcOrd="7" destOrd="0" presId="urn:microsoft.com/office/officeart/2005/8/layout/hProcess9"/>
    <dgm:cxn modelId="{8A411793-B41F-4F61-BE4A-55CF3B4F9D7F}" type="presParOf" srcId="{2EE4C8EA-5F45-479B-B464-230B0D7FBC8A}" destId="{31043566-D927-48E7-8846-139D3B4B41FB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ACE579B-964A-4F2E-A5F9-29843A1542D3}" type="doc">
      <dgm:prSet loTypeId="urn:microsoft.com/office/officeart/2005/8/layout/vProcess5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CA"/>
        </a:p>
      </dgm:t>
    </dgm:pt>
    <dgm:pt modelId="{C66BB0FA-6F83-467F-B1E5-8FBBBED26683}">
      <dgm:prSet phldrT="[Text]"/>
      <dgm:spPr/>
      <dgm:t>
        <a:bodyPr/>
        <a:lstStyle/>
        <a:p>
          <a:r>
            <a:rPr lang="en-CA" dirty="0" smtClean="0"/>
            <a:t>By December 21: Provost informs candidate of decision.</a:t>
          </a:r>
          <a:endParaRPr lang="en-CA" dirty="0"/>
        </a:p>
      </dgm:t>
    </dgm:pt>
    <dgm:pt modelId="{E162E395-350C-4F96-800D-AC0E163D71B8}" type="parTrans" cxnId="{99184E8E-BF3F-414F-AA32-9DFA7D54A4B8}">
      <dgm:prSet/>
      <dgm:spPr/>
      <dgm:t>
        <a:bodyPr/>
        <a:lstStyle/>
        <a:p>
          <a:endParaRPr lang="en-CA"/>
        </a:p>
      </dgm:t>
    </dgm:pt>
    <dgm:pt modelId="{68EC295E-728E-4ADD-A677-746D13F4E23E}" type="sibTrans" cxnId="{99184E8E-BF3F-414F-AA32-9DFA7D54A4B8}">
      <dgm:prSet/>
      <dgm:spPr/>
      <dgm:t>
        <a:bodyPr/>
        <a:lstStyle/>
        <a:p>
          <a:endParaRPr lang="en-CA"/>
        </a:p>
      </dgm:t>
    </dgm:pt>
    <dgm:pt modelId="{8727C2DF-60A4-4270-9208-00887E14DA67}">
      <dgm:prSet phldrT="[Text]"/>
      <dgm:spPr/>
      <dgm:t>
        <a:bodyPr/>
        <a:lstStyle/>
        <a:p>
          <a:r>
            <a:rPr lang="en-CA" dirty="0" smtClean="0"/>
            <a:t>15 working days: Candidate submits appeal documents.</a:t>
          </a:r>
          <a:endParaRPr lang="en-CA" dirty="0"/>
        </a:p>
      </dgm:t>
    </dgm:pt>
    <dgm:pt modelId="{C018EC22-620F-4E92-8489-5D70B21BE223}" type="parTrans" cxnId="{E71DD7D1-8D40-4C84-AB05-1C105F72E7DB}">
      <dgm:prSet/>
      <dgm:spPr/>
      <dgm:t>
        <a:bodyPr/>
        <a:lstStyle/>
        <a:p>
          <a:endParaRPr lang="en-CA"/>
        </a:p>
      </dgm:t>
    </dgm:pt>
    <dgm:pt modelId="{5DBA7010-59F9-481A-BB34-8902B8720909}" type="sibTrans" cxnId="{E71DD7D1-8D40-4C84-AB05-1C105F72E7DB}">
      <dgm:prSet/>
      <dgm:spPr/>
      <dgm:t>
        <a:bodyPr/>
        <a:lstStyle/>
        <a:p>
          <a:endParaRPr lang="en-CA"/>
        </a:p>
      </dgm:t>
    </dgm:pt>
    <dgm:pt modelId="{F2F865A8-9EC8-4BAD-BCD7-5C2CBE807602}">
      <dgm:prSet phldrT="[Text]"/>
      <dgm:spPr/>
      <dgm:t>
        <a:bodyPr/>
        <a:lstStyle/>
        <a:p>
          <a:r>
            <a:rPr lang="en-CA" dirty="0" smtClean="0"/>
            <a:t>March 31: Last day for TPAC to render decision.</a:t>
          </a:r>
          <a:endParaRPr lang="en-CA" dirty="0"/>
        </a:p>
      </dgm:t>
    </dgm:pt>
    <dgm:pt modelId="{DF180EE8-34F3-452C-AB9B-16804EDC1894}" type="parTrans" cxnId="{3F7B6163-57E5-4A1F-B9A3-3FA89500C155}">
      <dgm:prSet/>
      <dgm:spPr/>
      <dgm:t>
        <a:bodyPr/>
        <a:lstStyle/>
        <a:p>
          <a:endParaRPr lang="en-CA"/>
        </a:p>
      </dgm:t>
    </dgm:pt>
    <dgm:pt modelId="{895F7B80-865F-4B7C-9490-582E5DEEF27E}" type="sibTrans" cxnId="{3F7B6163-57E5-4A1F-B9A3-3FA89500C155}">
      <dgm:prSet/>
      <dgm:spPr/>
      <dgm:t>
        <a:bodyPr/>
        <a:lstStyle/>
        <a:p>
          <a:endParaRPr lang="en-CA"/>
        </a:p>
      </dgm:t>
    </dgm:pt>
    <dgm:pt modelId="{62954B4B-BD98-482B-AFC1-4DC099621210}">
      <dgm:prSet phldrT="[Text]"/>
      <dgm:spPr/>
      <dgm:t>
        <a:bodyPr/>
        <a:lstStyle/>
        <a:p>
          <a:r>
            <a:rPr lang="en-CA" dirty="0" smtClean="0"/>
            <a:t>April 15: Last day for President to notify candidate of TPAC result.</a:t>
          </a:r>
          <a:endParaRPr lang="en-CA" dirty="0"/>
        </a:p>
      </dgm:t>
    </dgm:pt>
    <dgm:pt modelId="{8054F22E-44C0-4D65-A843-38CB5105F5BC}" type="parTrans" cxnId="{E63C7315-082A-4C75-9E21-127481C6D114}">
      <dgm:prSet/>
      <dgm:spPr/>
      <dgm:t>
        <a:bodyPr/>
        <a:lstStyle/>
        <a:p>
          <a:endParaRPr lang="en-CA"/>
        </a:p>
      </dgm:t>
    </dgm:pt>
    <dgm:pt modelId="{93B9C859-CE6B-4D04-A82E-EBD9522F841D}" type="sibTrans" cxnId="{E63C7315-082A-4C75-9E21-127481C6D114}">
      <dgm:prSet/>
      <dgm:spPr/>
      <dgm:t>
        <a:bodyPr/>
        <a:lstStyle/>
        <a:p>
          <a:endParaRPr lang="en-CA"/>
        </a:p>
      </dgm:t>
    </dgm:pt>
    <dgm:pt modelId="{AFC85A96-23F5-4586-9FCA-05A7E5EA0C3C}" type="pres">
      <dgm:prSet presAssocID="{AACE579B-964A-4F2E-A5F9-29843A1542D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810D1D-C663-4701-AC7C-74968A5C5019}" type="pres">
      <dgm:prSet presAssocID="{AACE579B-964A-4F2E-A5F9-29843A1542D3}" presName="dummyMaxCanvas" presStyleCnt="0">
        <dgm:presLayoutVars/>
      </dgm:prSet>
      <dgm:spPr/>
    </dgm:pt>
    <dgm:pt modelId="{C282DD1D-060C-4245-AE30-98E8745FAAB3}" type="pres">
      <dgm:prSet presAssocID="{AACE579B-964A-4F2E-A5F9-29843A1542D3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14CE07-4E54-40E4-BED0-ACCCE5AFE1B6}" type="pres">
      <dgm:prSet presAssocID="{AACE579B-964A-4F2E-A5F9-29843A1542D3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E4C8F3-2DFD-4276-A6AB-0622EBF5E1A7}" type="pres">
      <dgm:prSet presAssocID="{AACE579B-964A-4F2E-A5F9-29843A1542D3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CCECD9-53E1-410B-94FF-E0436B28BB68}" type="pres">
      <dgm:prSet presAssocID="{AACE579B-964A-4F2E-A5F9-29843A1542D3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CE8C639-6717-4333-B290-0CA4DF58661C}" type="pres">
      <dgm:prSet presAssocID="{AACE579B-964A-4F2E-A5F9-29843A1542D3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C6EDC5-7E26-46DF-9C18-F05B61D02227}" type="pres">
      <dgm:prSet presAssocID="{AACE579B-964A-4F2E-A5F9-29843A1542D3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88009F-4691-4461-A6A6-D02BD92941D6}" type="pres">
      <dgm:prSet presAssocID="{AACE579B-964A-4F2E-A5F9-29843A1542D3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347734-85F9-4C07-9D57-0C2EDEF9FAFA}" type="pres">
      <dgm:prSet presAssocID="{AACE579B-964A-4F2E-A5F9-29843A1542D3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A66744-89C8-4031-92EF-6E0CA4BF28A5}" type="pres">
      <dgm:prSet presAssocID="{AACE579B-964A-4F2E-A5F9-29843A1542D3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2DA3D3-CA77-42C8-9436-F59F46A8B991}" type="pres">
      <dgm:prSet presAssocID="{AACE579B-964A-4F2E-A5F9-29843A1542D3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49A6F42-A78E-4E9C-B3DF-B2FFA65F6E8D}" type="pres">
      <dgm:prSet presAssocID="{AACE579B-964A-4F2E-A5F9-29843A1542D3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05E0B877-FCE7-4EBC-919E-43C5AE512FA0}" type="presOf" srcId="{62954B4B-BD98-482B-AFC1-4DC099621210}" destId="{049A6F42-A78E-4E9C-B3DF-B2FFA65F6E8D}" srcOrd="1" destOrd="0" presId="urn:microsoft.com/office/officeart/2005/8/layout/vProcess5"/>
    <dgm:cxn modelId="{E87B007D-2018-445F-B111-3FF4A51962D5}" type="presOf" srcId="{AACE579B-964A-4F2E-A5F9-29843A1542D3}" destId="{AFC85A96-23F5-4586-9FCA-05A7E5EA0C3C}" srcOrd="0" destOrd="0" presId="urn:microsoft.com/office/officeart/2005/8/layout/vProcess5"/>
    <dgm:cxn modelId="{0624C8BB-8832-43B2-9A7A-C190C4E27867}" type="presOf" srcId="{8727C2DF-60A4-4270-9208-00887E14DA67}" destId="{5214CE07-4E54-40E4-BED0-ACCCE5AFE1B6}" srcOrd="0" destOrd="0" presId="urn:microsoft.com/office/officeart/2005/8/layout/vProcess5"/>
    <dgm:cxn modelId="{6DBE6BAA-2B66-416C-8D19-615B9922C618}" type="presOf" srcId="{5DBA7010-59F9-481A-BB34-8902B8720909}" destId="{F2C6EDC5-7E26-46DF-9C18-F05B61D02227}" srcOrd="0" destOrd="0" presId="urn:microsoft.com/office/officeart/2005/8/layout/vProcess5"/>
    <dgm:cxn modelId="{8DC7C63A-7D54-450F-9252-23E0D81CAED3}" type="presOf" srcId="{895F7B80-865F-4B7C-9490-582E5DEEF27E}" destId="{4888009F-4691-4461-A6A6-D02BD92941D6}" srcOrd="0" destOrd="0" presId="urn:microsoft.com/office/officeart/2005/8/layout/vProcess5"/>
    <dgm:cxn modelId="{99184E8E-BF3F-414F-AA32-9DFA7D54A4B8}" srcId="{AACE579B-964A-4F2E-A5F9-29843A1542D3}" destId="{C66BB0FA-6F83-467F-B1E5-8FBBBED26683}" srcOrd="0" destOrd="0" parTransId="{E162E395-350C-4F96-800D-AC0E163D71B8}" sibTransId="{68EC295E-728E-4ADD-A677-746D13F4E23E}"/>
    <dgm:cxn modelId="{E8181BF4-062B-472E-B318-5B6F87758C73}" type="presOf" srcId="{F2F865A8-9EC8-4BAD-BCD7-5C2CBE807602}" destId="{4EE4C8F3-2DFD-4276-A6AB-0622EBF5E1A7}" srcOrd="0" destOrd="0" presId="urn:microsoft.com/office/officeart/2005/8/layout/vProcess5"/>
    <dgm:cxn modelId="{D32F2C13-5723-484E-8D4A-96787956F4BC}" type="presOf" srcId="{62954B4B-BD98-482B-AFC1-4DC099621210}" destId="{C1CCECD9-53E1-410B-94FF-E0436B28BB68}" srcOrd="0" destOrd="0" presId="urn:microsoft.com/office/officeart/2005/8/layout/vProcess5"/>
    <dgm:cxn modelId="{3F7B6163-57E5-4A1F-B9A3-3FA89500C155}" srcId="{AACE579B-964A-4F2E-A5F9-29843A1542D3}" destId="{F2F865A8-9EC8-4BAD-BCD7-5C2CBE807602}" srcOrd="2" destOrd="0" parTransId="{DF180EE8-34F3-452C-AB9B-16804EDC1894}" sibTransId="{895F7B80-865F-4B7C-9490-582E5DEEF27E}"/>
    <dgm:cxn modelId="{E71DD7D1-8D40-4C84-AB05-1C105F72E7DB}" srcId="{AACE579B-964A-4F2E-A5F9-29843A1542D3}" destId="{8727C2DF-60A4-4270-9208-00887E14DA67}" srcOrd="1" destOrd="0" parTransId="{C018EC22-620F-4E92-8489-5D70B21BE223}" sibTransId="{5DBA7010-59F9-481A-BB34-8902B8720909}"/>
    <dgm:cxn modelId="{C5E533E5-1252-42DB-BA1B-360E3F7DB062}" type="presOf" srcId="{C66BB0FA-6F83-467F-B1E5-8FBBBED26683}" destId="{E5347734-85F9-4C07-9D57-0C2EDEF9FAFA}" srcOrd="1" destOrd="0" presId="urn:microsoft.com/office/officeart/2005/8/layout/vProcess5"/>
    <dgm:cxn modelId="{B74DD05E-CA2B-40C6-AD6C-9853F8F2157F}" type="presOf" srcId="{C66BB0FA-6F83-467F-B1E5-8FBBBED26683}" destId="{C282DD1D-060C-4245-AE30-98E8745FAAB3}" srcOrd="0" destOrd="0" presId="urn:microsoft.com/office/officeart/2005/8/layout/vProcess5"/>
    <dgm:cxn modelId="{28C52EA8-B01F-459F-8210-D5215A304613}" type="presOf" srcId="{F2F865A8-9EC8-4BAD-BCD7-5C2CBE807602}" destId="{AF2DA3D3-CA77-42C8-9436-F59F46A8B991}" srcOrd="1" destOrd="0" presId="urn:microsoft.com/office/officeart/2005/8/layout/vProcess5"/>
    <dgm:cxn modelId="{F7DFF796-4B9E-4D1A-B43A-B6A2080918E0}" type="presOf" srcId="{68EC295E-728E-4ADD-A677-746D13F4E23E}" destId="{DCE8C639-6717-4333-B290-0CA4DF58661C}" srcOrd="0" destOrd="0" presId="urn:microsoft.com/office/officeart/2005/8/layout/vProcess5"/>
    <dgm:cxn modelId="{E63C7315-082A-4C75-9E21-127481C6D114}" srcId="{AACE579B-964A-4F2E-A5F9-29843A1542D3}" destId="{62954B4B-BD98-482B-AFC1-4DC099621210}" srcOrd="3" destOrd="0" parTransId="{8054F22E-44C0-4D65-A843-38CB5105F5BC}" sibTransId="{93B9C859-CE6B-4D04-A82E-EBD9522F841D}"/>
    <dgm:cxn modelId="{321650AA-D955-4FA9-92D6-5EE429131093}" type="presOf" srcId="{8727C2DF-60A4-4270-9208-00887E14DA67}" destId="{D4A66744-89C8-4031-92EF-6E0CA4BF28A5}" srcOrd="1" destOrd="0" presId="urn:microsoft.com/office/officeart/2005/8/layout/vProcess5"/>
    <dgm:cxn modelId="{FB081AD9-530F-4814-B486-AE4F005B75EA}" type="presParOf" srcId="{AFC85A96-23F5-4586-9FCA-05A7E5EA0C3C}" destId="{88810D1D-C663-4701-AC7C-74968A5C5019}" srcOrd="0" destOrd="0" presId="urn:microsoft.com/office/officeart/2005/8/layout/vProcess5"/>
    <dgm:cxn modelId="{6FB5CCDD-FB34-4F30-B479-12E9CA57437F}" type="presParOf" srcId="{AFC85A96-23F5-4586-9FCA-05A7E5EA0C3C}" destId="{C282DD1D-060C-4245-AE30-98E8745FAAB3}" srcOrd="1" destOrd="0" presId="urn:microsoft.com/office/officeart/2005/8/layout/vProcess5"/>
    <dgm:cxn modelId="{2FF61B80-D294-45DF-9219-4E9B632108D0}" type="presParOf" srcId="{AFC85A96-23F5-4586-9FCA-05A7E5EA0C3C}" destId="{5214CE07-4E54-40E4-BED0-ACCCE5AFE1B6}" srcOrd="2" destOrd="0" presId="urn:microsoft.com/office/officeart/2005/8/layout/vProcess5"/>
    <dgm:cxn modelId="{23D01D33-35C7-49B5-858A-0C4E3F85E957}" type="presParOf" srcId="{AFC85A96-23F5-4586-9FCA-05A7E5EA0C3C}" destId="{4EE4C8F3-2DFD-4276-A6AB-0622EBF5E1A7}" srcOrd="3" destOrd="0" presId="urn:microsoft.com/office/officeart/2005/8/layout/vProcess5"/>
    <dgm:cxn modelId="{E3ADAFD0-B36C-4088-BC91-1AB65A59AD5B}" type="presParOf" srcId="{AFC85A96-23F5-4586-9FCA-05A7E5EA0C3C}" destId="{C1CCECD9-53E1-410B-94FF-E0436B28BB68}" srcOrd="4" destOrd="0" presId="urn:microsoft.com/office/officeart/2005/8/layout/vProcess5"/>
    <dgm:cxn modelId="{0DB1D39E-8B43-4E8F-A451-52A324910205}" type="presParOf" srcId="{AFC85A96-23F5-4586-9FCA-05A7E5EA0C3C}" destId="{DCE8C639-6717-4333-B290-0CA4DF58661C}" srcOrd="5" destOrd="0" presId="urn:microsoft.com/office/officeart/2005/8/layout/vProcess5"/>
    <dgm:cxn modelId="{106DF25C-47D6-456A-B1E1-A14A54312F78}" type="presParOf" srcId="{AFC85A96-23F5-4586-9FCA-05A7E5EA0C3C}" destId="{F2C6EDC5-7E26-46DF-9C18-F05B61D02227}" srcOrd="6" destOrd="0" presId="urn:microsoft.com/office/officeart/2005/8/layout/vProcess5"/>
    <dgm:cxn modelId="{0DEB5CC5-3875-450D-9039-263918EE8175}" type="presParOf" srcId="{AFC85A96-23F5-4586-9FCA-05A7E5EA0C3C}" destId="{4888009F-4691-4461-A6A6-D02BD92941D6}" srcOrd="7" destOrd="0" presId="urn:microsoft.com/office/officeart/2005/8/layout/vProcess5"/>
    <dgm:cxn modelId="{CAA7BD92-5927-4541-93EB-BF2D9F35B972}" type="presParOf" srcId="{AFC85A96-23F5-4586-9FCA-05A7E5EA0C3C}" destId="{E5347734-85F9-4C07-9D57-0C2EDEF9FAFA}" srcOrd="8" destOrd="0" presId="urn:microsoft.com/office/officeart/2005/8/layout/vProcess5"/>
    <dgm:cxn modelId="{C75991F7-D29F-4553-B376-9504469C8325}" type="presParOf" srcId="{AFC85A96-23F5-4586-9FCA-05A7E5EA0C3C}" destId="{D4A66744-89C8-4031-92EF-6E0CA4BF28A5}" srcOrd="9" destOrd="0" presId="urn:microsoft.com/office/officeart/2005/8/layout/vProcess5"/>
    <dgm:cxn modelId="{91EAB4DF-2980-43AF-BB85-5D293D9C6646}" type="presParOf" srcId="{AFC85A96-23F5-4586-9FCA-05A7E5EA0C3C}" destId="{AF2DA3D3-CA77-42C8-9436-F59F46A8B991}" srcOrd="10" destOrd="0" presId="urn:microsoft.com/office/officeart/2005/8/layout/vProcess5"/>
    <dgm:cxn modelId="{75287887-D3DB-4EBA-BD89-36FAC98258CF}" type="presParOf" srcId="{AFC85A96-23F5-4586-9FCA-05A7E5EA0C3C}" destId="{049A6F42-A78E-4E9C-B3DF-B2FFA65F6E8D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ACE579B-964A-4F2E-A5F9-29843A1542D3}" type="doc">
      <dgm:prSet loTypeId="urn:microsoft.com/office/officeart/2005/8/layout/vProcess5" loCatId="process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CA"/>
        </a:p>
      </dgm:t>
    </dgm:pt>
    <dgm:pt modelId="{C66BB0FA-6F83-467F-B1E5-8FBBBED26683}">
      <dgm:prSet phldrT="[Text]"/>
      <dgm:spPr/>
      <dgm:t>
        <a:bodyPr/>
        <a:lstStyle/>
        <a:p>
          <a:r>
            <a:rPr lang="en-CA" dirty="0" smtClean="0"/>
            <a:t>By May 1: Provost informs candidate of decision.</a:t>
          </a:r>
          <a:endParaRPr lang="en-CA" dirty="0"/>
        </a:p>
      </dgm:t>
    </dgm:pt>
    <dgm:pt modelId="{E162E395-350C-4F96-800D-AC0E163D71B8}" type="parTrans" cxnId="{99184E8E-BF3F-414F-AA32-9DFA7D54A4B8}">
      <dgm:prSet/>
      <dgm:spPr/>
      <dgm:t>
        <a:bodyPr/>
        <a:lstStyle/>
        <a:p>
          <a:endParaRPr lang="en-CA"/>
        </a:p>
      </dgm:t>
    </dgm:pt>
    <dgm:pt modelId="{68EC295E-728E-4ADD-A677-746D13F4E23E}" type="sibTrans" cxnId="{99184E8E-BF3F-414F-AA32-9DFA7D54A4B8}">
      <dgm:prSet/>
      <dgm:spPr/>
      <dgm:t>
        <a:bodyPr/>
        <a:lstStyle/>
        <a:p>
          <a:endParaRPr lang="en-CA"/>
        </a:p>
      </dgm:t>
    </dgm:pt>
    <dgm:pt modelId="{8727C2DF-60A4-4270-9208-00887E14DA67}">
      <dgm:prSet phldrT="[Text]"/>
      <dgm:spPr/>
      <dgm:t>
        <a:bodyPr/>
        <a:lstStyle/>
        <a:p>
          <a:r>
            <a:rPr lang="en-CA" dirty="0" smtClean="0"/>
            <a:t>15 working days: Candidate submits appeal documents.</a:t>
          </a:r>
          <a:endParaRPr lang="en-CA" dirty="0"/>
        </a:p>
      </dgm:t>
    </dgm:pt>
    <dgm:pt modelId="{C018EC22-620F-4E92-8489-5D70B21BE223}" type="parTrans" cxnId="{E71DD7D1-8D40-4C84-AB05-1C105F72E7DB}">
      <dgm:prSet/>
      <dgm:spPr/>
      <dgm:t>
        <a:bodyPr/>
        <a:lstStyle/>
        <a:p>
          <a:endParaRPr lang="en-CA"/>
        </a:p>
      </dgm:t>
    </dgm:pt>
    <dgm:pt modelId="{5DBA7010-59F9-481A-BB34-8902B8720909}" type="sibTrans" cxnId="{E71DD7D1-8D40-4C84-AB05-1C105F72E7DB}">
      <dgm:prSet/>
      <dgm:spPr/>
      <dgm:t>
        <a:bodyPr/>
        <a:lstStyle/>
        <a:p>
          <a:endParaRPr lang="en-CA"/>
        </a:p>
      </dgm:t>
    </dgm:pt>
    <dgm:pt modelId="{F2F865A8-9EC8-4BAD-BCD7-5C2CBE807602}">
      <dgm:prSet phldrT="[Text]"/>
      <dgm:spPr/>
      <dgm:t>
        <a:bodyPr/>
        <a:lstStyle/>
        <a:p>
          <a:r>
            <a:rPr lang="en-CA" dirty="0" smtClean="0"/>
            <a:t>May 31: Last day for TPAC to render decision.</a:t>
          </a:r>
          <a:endParaRPr lang="en-CA" dirty="0"/>
        </a:p>
      </dgm:t>
    </dgm:pt>
    <dgm:pt modelId="{DF180EE8-34F3-452C-AB9B-16804EDC1894}" type="parTrans" cxnId="{3F7B6163-57E5-4A1F-B9A3-3FA89500C155}">
      <dgm:prSet/>
      <dgm:spPr/>
      <dgm:t>
        <a:bodyPr/>
        <a:lstStyle/>
        <a:p>
          <a:endParaRPr lang="en-CA"/>
        </a:p>
      </dgm:t>
    </dgm:pt>
    <dgm:pt modelId="{895F7B80-865F-4B7C-9490-582E5DEEF27E}" type="sibTrans" cxnId="{3F7B6163-57E5-4A1F-B9A3-3FA89500C155}">
      <dgm:prSet/>
      <dgm:spPr/>
      <dgm:t>
        <a:bodyPr/>
        <a:lstStyle/>
        <a:p>
          <a:endParaRPr lang="en-CA"/>
        </a:p>
      </dgm:t>
    </dgm:pt>
    <dgm:pt modelId="{62954B4B-BD98-482B-AFC1-4DC099621210}">
      <dgm:prSet phldrT="[Text]"/>
      <dgm:spPr/>
      <dgm:t>
        <a:bodyPr/>
        <a:lstStyle/>
        <a:p>
          <a:r>
            <a:rPr lang="en-CA" dirty="0" smtClean="0"/>
            <a:t>June 15: Last day for President to notify candidate of TPAC result.</a:t>
          </a:r>
          <a:endParaRPr lang="en-CA" dirty="0"/>
        </a:p>
      </dgm:t>
    </dgm:pt>
    <dgm:pt modelId="{8054F22E-44C0-4D65-A843-38CB5105F5BC}" type="parTrans" cxnId="{E63C7315-082A-4C75-9E21-127481C6D114}">
      <dgm:prSet/>
      <dgm:spPr/>
      <dgm:t>
        <a:bodyPr/>
        <a:lstStyle/>
        <a:p>
          <a:endParaRPr lang="en-CA"/>
        </a:p>
      </dgm:t>
    </dgm:pt>
    <dgm:pt modelId="{93B9C859-CE6B-4D04-A82E-EBD9522F841D}" type="sibTrans" cxnId="{E63C7315-082A-4C75-9E21-127481C6D114}">
      <dgm:prSet/>
      <dgm:spPr/>
      <dgm:t>
        <a:bodyPr/>
        <a:lstStyle/>
        <a:p>
          <a:endParaRPr lang="en-CA"/>
        </a:p>
      </dgm:t>
    </dgm:pt>
    <dgm:pt modelId="{AFC85A96-23F5-4586-9FCA-05A7E5EA0C3C}" type="pres">
      <dgm:prSet presAssocID="{AACE579B-964A-4F2E-A5F9-29843A1542D3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88810D1D-C663-4701-AC7C-74968A5C5019}" type="pres">
      <dgm:prSet presAssocID="{AACE579B-964A-4F2E-A5F9-29843A1542D3}" presName="dummyMaxCanvas" presStyleCnt="0">
        <dgm:presLayoutVars/>
      </dgm:prSet>
      <dgm:spPr/>
    </dgm:pt>
    <dgm:pt modelId="{C282DD1D-060C-4245-AE30-98E8745FAAB3}" type="pres">
      <dgm:prSet presAssocID="{AACE579B-964A-4F2E-A5F9-29843A1542D3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214CE07-4E54-40E4-BED0-ACCCE5AFE1B6}" type="pres">
      <dgm:prSet presAssocID="{AACE579B-964A-4F2E-A5F9-29843A1542D3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EE4C8F3-2DFD-4276-A6AB-0622EBF5E1A7}" type="pres">
      <dgm:prSet presAssocID="{AACE579B-964A-4F2E-A5F9-29843A1542D3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1CCECD9-53E1-410B-94FF-E0436B28BB68}" type="pres">
      <dgm:prSet presAssocID="{AACE579B-964A-4F2E-A5F9-29843A1542D3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CE8C639-6717-4333-B290-0CA4DF58661C}" type="pres">
      <dgm:prSet presAssocID="{AACE579B-964A-4F2E-A5F9-29843A1542D3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2C6EDC5-7E26-46DF-9C18-F05B61D02227}" type="pres">
      <dgm:prSet presAssocID="{AACE579B-964A-4F2E-A5F9-29843A1542D3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888009F-4691-4461-A6A6-D02BD92941D6}" type="pres">
      <dgm:prSet presAssocID="{AACE579B-964A-4F2E-A5F9-29843A1542D3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5347734-85F9-4C07-9D57-0C2EDEF9FAFA}" type="pres">
      <dgm:prSet presAssocID="{AACE579B-964A-4F2E-A5F9-29843A1542D3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4A66744-89C8-4031-92EF-6E0CA4BF28A5}" type="pres">
      <dgm:prSet presAssocID="{AACE579B-964A-4F2E-A5F9-29843A1542D3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F2DA3D3-CA77-42C8-9436-F59F46A8B991}" type="pres">
      <dgm:prSet presAssocID="{AACE579B-964A-4F2E-A5F9-29843A1542D3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49A6F42-A78E-4E9C-B3DF-B2FFA65F6E8D}" type="pres">
      <dgm:prSet presAssocID="{AACE579B-964A-4F2E-A5F9-29843A1542D3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21570F77-32E5-4C78-B05F-4CDC0C30DDF1}" type="presOf" srcId="{8727C2DF-60A4-4270-9208-00887E14DA67}" destId="{D4A66744-89C8-4031-92EF-6E0CA4BF28A5}" srcOrd="1" destOrd="0" presId="urn:microsoft.com/office/officeart/2005/8/layout/vProcess5"/>
    <dgm:cxn modelId="{9AF99D25-6BC3-4DE2-A88E-8FFF1DF1E067}" type="presOf" srcId="{AACE579B-964A-4F2E-A5F9-29843A1542D3}" destId="{AFC85A96-23F5-4586-9FCA-05A7E5EA0C3C}" srcOrd="0" destOrd="0" presId="urn:microsoft.com/office/officeart/2005/8/layout/vProcess5"/>
    <dgm:cxn modelId="{C24E6116-A05B-4149-ADC6-30660FB281B6}" type="presOf" srcId="{8727C2DF-60A4-4270-9208-00887E14DA67}" destId="{5214CE07-4E54-40E4-BED0-ACCCE5AFE1B6}" srcOrd="0" destOrd="0" presId="urn:microsoft.com/office/officeart/2005/8/layout/vProcess5"/>
    <dgm:cxn modelId="{81AD5863-E6B1-4DBB-8764-FAFA4D3A1636}" type="presOf" srcId="{5DBA7010-59F9-481A-BB34-8902B8720909}" destId="{F2C6EDC5-7E26-46DF-9C18-F05B61D02227}" srcOrd="0" destOrd="0" presId="urn:microsoft.com/office/officeart/2005/8/layout/vProcess5"/>
    <dgm:cxn modelId="{BE2B11EC-CCC5-40E9-8A2F-E3B3CC90D6A5}" type="presOf" srcId="{F2F865A8-9EC8-4BAD-BCD7-5C2CBE807602}" destId="{AF2DA3D3-CA77-42C8-9436-F59F46A8B991}" srcOrd="1" destOrd="0" presId="urn:microsoft.com/office/officeart/2005/8/layout/vProcess5"/>
    <dgm:cxn modelId="{AF73339E-B685-49BF-A8F3-BA1EB8F7E708}" type="presOf" srcId="{C66BB0FA-6F83-467F-B1E5-8FBBBED26683}" destId="{E5347734-85F9-4C07-9D57-0C2EDEF9FAFA}" srcOrd="1" destOrd="0" presId="urn:microsoft.com/office/officeart/2005/8/layout/vProcess5"/>
    <dgm:cxn modelId="{99184E8E-BF3F-414F-AA32-9DFA7D54A4B8}" srcId="{AACE579B-964A-4F2E-A5F9-29843A1542D3}" destId="{C66BB0FA-6F83-467F-B1E5-8FBBBED26683}" srcOrd="0" destOrd="0" parTransId="{E162E395-350C-4F96-800D-AC0E163D71B8}" sibTransId="{68EC295E-728E-4ADD-A677-746D13F4E23E}"/>
    <dgm:cxn modelId="{FECBA66F-C6D0-44BA-B98E-CF4A0E00FF94}" type="presOf" srcId="{C66BB0FA-6F83-467F-B1E5-8FBBBED26683}" destId="{C282DD1D-060C-4245-AE30-98E8745FAAB3}" srcOrd="0" destOrd="0" presId="urn:microsoft.com/office/officeart/2005/8/layout/vProcess5"/>
    <dgm:cxn modelId="{DC4CD994-B4A2-4968-81FC-FCF483EE2812}" type="presOf" srcId="{68EC295E-728E-4ADD-A677-746D13F4E23E}" destId="{DCE8C639-6717-4333-B290-0CA4DF58661C}" srcOrd="0" destOrd="0" presId="urn:microsoft.com/office/officeart/2005/8/layout/vProcess5"/>
    <dgm:cxn modelId="{3F7B6163-57E5-4A1F-B9A3-3FA89500C155}" srcId="{AACE579B-964A-4F2E-A5F9-29843A1542D3}" destId="{F2F865A8-9EC8-4BAD-BCD7-5C2CBE807602}" srcOrd="2" destOrd="0" parTransId="{DF180EE8-34F3-452C-AB9B-16804EDC1894}" sibTransId="{895F7B80-865F-4B7C-9490-582E5DEEF27E}"/>
    <dgm:cxn modelId="{5190A7AC-0547-4D04-9A7E-DEB1DED8C0FC}" type="presOf" srcId="{62954B4B-BD98-482B-AFC1-4DC099621210}" destId="{049A6F42-A78E-4E9C-B3DF-B2FFA65F6E8D}" srcOrd="1" destOrd="0" presId="urn:microsoft.com/office/officeart/2005/8/layout/vProcess5"/>
    <dgm:cxn modelId="{E71DD7D1-8D40-4C84-AB05-1C105F72E7DB}" srcId="{AACE579B-964A-4F2E-A5F9-29843A1542D3}" destId="{8727C2DF-60A4-4270-9208-00887E14DA67}" srcOrd="1" destOrd="0" parTransId="{C018EC22-620F-4E92-8489-5D70B21BE223}" sibTransId="{5DBA7010-59F9-481A-BB34-8902B8720909}"/>
    <dgm:cxn modelId="{569A5206-6321-4211-AF77-E6F77D309CEB}" type="presOf" srcId="{62954B4B-BD98-482B-AFC1-4DC099621210}" destId="{C1CCECD9-53E1-410B-94FF-E0436B28BB68}" srcOrd="0" destOrd="0" presId="urn:microsoft.com/office/officeart/2005/8/layout/vProcess5"/>
    <dgm:cxn modelId="{74A128B2-A8FD-46B7-9484-8C2042A6D802}" type="presOf" srcId="{F2F865A8-9EC8-4BAD-BCD7-5C2CBE807602}" destId="{4EE4C8F3-2DFD-4276-A6AB-0622EBF5E1A7}" srcOrd="0" destOrd="0" presId="urn:microsoft.com/office/officeart/2005/8/layout/vProcess5"/>
    <dgm:cxn modelId="{EEA656C3-4D5D-47E3-A5A6-BC80C3F84EA1}" type="presOf" srcId="{895F7B80-865F-4B7C-9490-582E5DEEF27E}" destId="{4888009F-4691-4461-A6A6-D02BD92941D6}" srcOrd="0" destOrd="0" presId="urn:microsoft.com/office/officeart/2005/8/layout/vProcess5"/>
    <dgm:cxn modelId="{E63C7315-082A-4C75-9E21-127481C6D114}" srcId="{AACE579B-964A-4F2E-A5F9-29843A1542D3}" destId="{62954B4B-BD98-482B-AFC1-4DC099621210}" srcOrd="3" destOrd="0" parTransId="{8054F22E-44C0-4D65-A843-38CB5105F5BC}" sibTransId="{93B9C859-CE6B-4D04-A82E-EBD9522F841D}"/>
    <dgm:cxn modelId="{27021874-7DDA-4229-90D6-130927F7938D}" type="presParOf" srcId="{AFC85A96-23F5-4586-9FCA-05A7E5EA0C3C}" destId="{88810D1D-C663-4701-AC7C-74968A5C5019}" srcOrd="0" destOrd="0" presId="urn:microsoft.com/office/officeart/2005/8/layout/vProcess5"/>
    <dgm:cxn modelId="{6BD366B3-F098-4458-90CF-CD5C1BFFCC2F}" type="presParOf" srcId="{AFC85A96-23F5-4586-9FCA-05A7E5EA0C3C}" destId="{C282DD1D-060C-4245-AE30-98E8745FAAB3}" srcOrd="1" destOrd="0" presId="urn:microsoft.com/office/officeart/2005/8/layout/vProcess5"/>
    <dgm:cxn modelId="{0C0A1283-CA30-4AE5-9962-E86FEB06E59B}" type="presParOf" srcId="{AFC85A96-23F5-4586-9FCA-05A7E5EA0C3C}" destId="{5214CE07-4E54-40E4-BED0-ACCCE5AFE1B6}" srcOrd="2" destOrd="0" presId="urn:microsoft.com/office/officeart/2005/8/layout/vProcess5"/>
    <dgm:cxn modelId="{E916C78F-28CC-4A11-A503-DB525BDEED53}" type="presParOf" srcId="{AFC85A96-23F5-4586-9FCA-05A7E5EA0C3C}" destId="{4EE4C8F3-2DFD-4276-A6AB-0622EBF5E1A7}" srcOrd="3" destOrd="0" presId="urn:microsoft.com/office/officeart/2005/8/layout/vProcess5"/>
    <dgm:cxn modelId="{618801E6-D610-4197-BC44-998F9258918B}" type="presParOf" srcId="{AFC85A96-23F5-4586-9FCA-05A7E5EA0C3C}" destId="{C1CCECD9-53E1-410B-94FF-E0436B28BB68}" srcOrd="4" destOrd="0" presId="urn:microsoft.com/office/officeart/2005/8/layout/vProcess5"/>
    <dgm:cxn modelId="{642713F7-10E1-4FF5-BF67-53B94B252074}" type="presParOf" srcId="{AFC85A96-23F5-4586-9FCA-05A7E5EA0C3C}" destId="{DCE8C639-6717-4333-B290-0CA4DF58661C}" srcOrd="5" destOrd="0" presId="urn:microsoft.com/office/officeart/2005/8/layout/vProcess5"/>
    <dgm:cxn modelId="{18B73B09-D8CB-46B2-99B3-0C2C2F58D1AB}" type="presParOf" srcId="{AFC85A96-23F5-4586-9FCA-05A7E5EA0C3C}" destId="{F2C6EDC5-7E26-46DF-9C18-F05B61D02227}" srcOrd="6" destOrd="0" presId="urn:microsoft.com/office/officeart/2005/8/layout/vProcess5"/>
    <dgm:cxn modelId="{A58C5A3A-45AD-4518-BCED-903FABBE560D}" type="presParOf" srcId="{AFC85A96-23F5-4586-9FCA-05A7E5EA0C3C}" destId="{4888009F-4691-4461-A6A6-D02BD92941D6}" srcOrd="7" destOrd="0" presId="urn:microsoft.com/office/officeart/2005/8/layout/vProcess5"/>
    <dgm:cxn modelId="{3D053C41-C995-40F4-A271-57B3DB1B03F2}" type="presParOf" srcId="{AFC85A96-23F5-4586-9FCA-05A7E5EA0C3C}" destId="{E5347734-85F9-4C07-9D57-0C2EDEF9FAFA}" srcOrd="8" destOrd="0" presId="urn:microsoft.com/office/officeart/2005/8/layout/vProcess5"/>
    <dgm:cxn modelId="{ACBA35B9-2468-45D2-AA7D-CB8ADCCC0BC0}" type="presParOf" srcId="{AFC85A96-23F5-4586-9FCA-05A7E5EA0C3C}" destId="{D4A66744-89C8-4031-92EF-6E0CA4BF28A5}" srcOrd="9" destOrd="0" presId="urn:microsoft.com/office/officeart/2005/8/layout/vProcess5"/>
    <dgm:cxn modelId="{D089555B-E118-4034-BC5A-341C02B9FF56}" type="presParOf" srcId="{AFC85A96-23F5-4586-9FCA-05A7E5EA0C3C}" destId="{AF2DA3D3-CA77-42C8-9436-F59F46A8B991}" srcOrd="10" destOrd="0" presId="urn:microsoft.com/office/officeart/2005/8/layout/vProcess5"/>
    <dgm:cxn modelId="{55067069-2C2F-4D37-A2A7-B14AA985B030}" type="presParOf" srcId="{AFC85A96-23F5-4586-9FCA-05A7E5EA0C3C}" destId="{049A6F42-A78E-4E9C-B3DF-B2FFA65F6E8D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0CCC63-E398-44BB-8D17-137AD7E8ACB8}">
      <dsp:nvSpPr>
        <dsp:cNvPr id="0" name=""/>
        <dsp:cNvSpPr/>
      </dsp:nvSpPr>
      <dsp:spPr>
        <a:xfrm>
          <a:off x="640772" y="0"/>
          <a:ext cx="7262090" cy="44437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25DBDE-78D6-43FD-8179-C28A607BF469}">
      <dsp:nvSpPr>
        <dsp:cNvPr id="0" name=""/>
        <dsp:cNvSpPr/>
      </dsp:nvSpPr>
      <dsp:spPr>
        <a:xfrm>
          <a:off x="674" y="1333110"/>
          <a:ext cx="1842381" cy="17774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200" kern="1200" dirty="0" smtClean="0"/>
            <a:t>Application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kern="1200" dirty="0" smtClean="0"/>
            <a:t>September 30</a:t>
          </a:r>
          <a:endParaRPr lang="en-CA" sz="1800" kern="1200" dirty="0"/>
        </a:p>
      </dsp:txBody>
      <dsp:txXfrm>
        <a:off x="87443" y="1419879"/>
        <a:ext cx="1668843" cy="1603942"/>
      </dsp:txXfrm>
    </dsp:sp>
    <dsp:sp modelId="{A7BF4C06-1E91-4CF0-ABF5-BA65F3810452}">
      <dsp:nvSpPr>
        <dsp:cNvPr id="0" name=""/>
        <dsp:cNvSpPr/>
      </dsp:nvSpPr>
      <dsp:spPr>
        <a:xfrm>
          <a:off x="2115885" y="1333110"/>
          <a:ext cx="2112825" cy="17774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200" kern="1200" dirty="0" smtClean="0"/>
            <a:t> Department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kern="1200" dirty="0" smtClean="0"/>
            <a:t>October 1 – October 30</a:t>
          </a:r>
          <a:endParaRPr lang="en-CA" sz="1800" kern="1200" dirty="0"/>
        </a:p>
      </dsp:txBody>
      <dsp:txXfrm>
        <a:off x="2202654" y="1419879"/>
        <a:ext cx="1939287" cy="1603942"/>
      </dsp:txXfrm>
    </dsp:sp>
    <dsp:sp modelId="{CAE79598-726E-4063-B479-554933D969D9}">
      <dsp:nvSpPr>
        <dsp:cNvPr id="0" name=""/>
        <dsp:cNvSpPr/>
      </dsp:nvSpPr>
      <dsp:spPr>
        <a:xfrm>
          <a:off x="4501540" y="1333110"/>
          <a:ext cx="1842381" cy="17774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200" kern="1200" dirty="0" smtClean="0"/>
            <a:t>Faculty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kern="1200" dirty="0" smtClean="0"/>
            <a:t>November 15 – November 30</a:t>
          </a:r>
          <a:endParaRPr lang="en-CA" sz="1800" kern="1200" dirty="0"/>
        </a:p>
      </dsp:txBody>
      <dsp:txXfrm>
        <a:off x="4588309" y="1419879"/>
        <a:ext cx="1668843" cy="1603942"/>
      </dsp:txXfrm>
    </dsp:sp>
    <dsp:sp modelId="{9FE585D2-5E54-4864-AE69-56DBAE795222}">
      <dsp:nvSpPr>
        <dsp:cNvPr id="0" name=""/>
        <dsp:cNvSpPr/>
      </dsp:nvSpPr>
      <dsp:spPr>
        <a:xfrm>
          <a:off x="6616750" y="1333110"/>
          <a:ext cx="1926210" cy="17774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200" kern="1200" dirty="0" smtClean="0"/>
            <a:t>President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kern="1200" dirty="0" smtClean="0"/>
            <a:t>November 30 – December 21</a:t>
          </a:r>
          <a:endParaRPr lang="en-CA" sz="1800" kern="1200" dirty="0"/>
        </a:p>
      </dsp:txBody>
      <dsp:txXfrm>
        <a:off x="6703519" y="1419879"/>
        <a:ext cx="1752672" cy="16039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0CCC63-E398-44BB-8D17-137AD7E8ACB8}">
      <dsp:nvSpPr>
        <dsp:cNvPr id="0" name=""/>
        <dsp:cNvSpPr/>
      </dsp:nvSpPr>
      <dsp:spPr>
        <a:xfrm>
          <a:off x="640772" y="0"/>
          <a:ext cx="7262090" cy="44437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25DBDE-78D6-43FD-8179-C28A607BF469}">
      <dsp:nvSpPr>
        <dsp:cNvPr id="0" name=""/>
        <dsp:cNvSpPr/>
      </dsp:nvSpPr>
      <dsp:spPr>
        <a:xfrm>
          <a:off x="4484" y="1333110"/>
          <a:ext cx="1607980" cy="17774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 smtClean="0"/>
            <a:t>Application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 smtClean="0"/>
            <a:t>September 30</a:t>
          </a:r>
          <a:endParaRPr lang="en-CA" sz="2000" kern="1200" dirty="0"/>
        </a:p>
      </dsp:txBody>
      <dsp:txXfrm>
        <a:off x="82979" y="1411605"/>
        <a:ext cx="1450990" cy="1620490"/>
      </dsp:txXfrm>
    </dsp:sp>
    <dsp:sp modelId="{A7BF4C06-1E91-4CF0-ABF5-BA65F3810452}">
      <dsp:nvSpPr>
        <dsp:cNvPr id="0" name=""/>
        <dsp:cNvSpPr/>
      </dsp:nvSpPr>
      <dsp:spPr>
        <a:xfrm>
          <a:off x="1736156" y="1333110"/>
          <a:ext cx="1607980" cy="17774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 smtClean="0"/>
            <a:t>Department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 smtClean="0"/>
            <a:t>December 15</a:t>
          </a:r>
          <a:endParaRPr lang="en-CA" sz="2000" kern="1200" dirty="0"/>
        </a:p>
      </dsp:txBody>
      <dsp:txXfrm>
        <a:off x="1814651" y="1411605"/>
        <a:ext cx="1450990" cy="1620490"/>
      </dsp:txXfrm>
    </dsp:sp>
    <dsp:sp modelId="{47F78293-DE3C-483B-AB63-A26229E8EADD}">
      <dsp:nvSpPr>
        <dsp:cNvPr id="0" name=""/>
        <dsp:cNvSpPr/>
      </dsp:nvSpPr>
      <dsp:spPr>
        <a:xfrm>
          <a:off x="3467827" y="1333110"/>
          <a:ext cx="1607980" cy="17774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 smtClean="0"/>
            <a:t>Faculty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 smtClean="0"/>
            <a:t>February 15</a:t>
          </a:r>
          <a:endParaRPr lang="en-CA" sz="2000" kern="1200" dirty="0"/>
        </a:p>
      </dsp:txBody>
      <dsp:txXfrm>
        <a:off x="3546322" y="1411605"/>
        <a:ext cx="1450990" cy="1620490"/>
      </dsp:txXfrm>
    </dsp:sp>
    <dsp:sp modelId="{9FE585D2-5E54-4864-AE69-56DBAE795222}">
      <dsp:nvSpPr>
        <dsp:cNvPr id="0" name=""/>
        <dsp:cNvSpPr/>
      </dsp:nvSpPr>
      <dsp:spPr>
        <a:xfrm>
          <a:off x="5199499" y="1333110"/>
          <a:ext cx="1607980" cy="17774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 smtClean="0"/>
            <a:t>University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 smtClean="0"/>
            <a:t>April 15</a:t>
          </a:r>
          <a:endParaRPr lang="en-CA" sz="2000" kern="1200" dirty="0"/>
        </a:p>
      </dsp:txBody>
      <dsp:txXfrm>
        <a:off x="5277994" y="1411605"/>
        <a:ext cx="1450990" cy="1620490"/>
      </dsp:txXfrm>
    </dsp:sp>
    <dsp:sp modelId="{31043566-D927-48E7-8846-139D3B4B41FB}">
      <dsp:nvSpPr>
        <dsp:cNvPr id="0" name=""/>
        <dsp:cNvSpPr/>
      </dsp:nvSpPr>
      <dsp:spPr>
        <a:xfrm>
          <a:off x="6931170" y="1333110"/>
          <a:ext cx="1607980" cy="17774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 smtClean="0"/>
            <a:t>Provost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kern="1200" dirty="0" smtClean="0"/>
            <a:t>May 1</a:t>
          </a:r>
          <a:endParaRPr lang="en-CA" sz="2000" kern="1200" dirty="0"/>
        </a:p>
      </dsp:txBody>
      <dsp:txXfrm>
        <a:off x="7009665" y="1411605"/>
        <a:ext cx="1450990" cy="162049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042EB-1388-4730-B7EE-404CFA497E3E}" type="datetimeFigureOut">
              <a:rPr lang="en-CA" smtClean="0"/>
              <a:t>31/07/2017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A41596-5EC1-4D51-964A-8A98DEE1D39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0512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4173719"/>
          </a:xfrm>
        </p:spPr>
        <p:txBody>
          <a:bodyPr/>
          <a:lstStyle/>
          <a:p>
            <a:pPr marL="258565" indent="-258565">
              <a:buFont typeface="Arial" panose="020B0604020202020204" pitchFamily="34" charset="0"/>
              <a:buChar char="•"/>
            </a:pPr>
            <a:r>
              <a:rPr lang="en-CA" sz="2500" dirty="0"/>
              <a:t>Appendix B is included in your package.</a:t>
            </a:r>
          </a:p>
          <a:p>
            <a:pPr marL="258565" indent="-258565">
              <a:buFont typeface="Arial" panose="020B0604020202020204" pitchFamily="34" charset="0"/>
              <a:buChar char="•"/>
            </a:pPr>
            <a:r>
              <a:rPr lang="en-CA" sz="2500" dirty="0"/>
              <a:t>Based primarily on Teaching, Scholarship and Service.</a:t>
            </a:r>
          </a:p>
        </p:txBody>
      </p:sp>
    </p:spTree>
    <p:extLst>
      <p:ext uri="{BB962C8B-B14F-4D97-AF65-F5344CB8AC3E}">
        <p14:creationId xmlns:p14="http://schemas.microsoft.com/office/powerpoint/2010/main" val="41964815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064283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03940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5517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9027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4173719"/>
          </a:xfrm>
        </p:spPr>
        <p:txBody>
          <a:bodyPr/>
          <a:lstStyle/>
          <a:p>
            <a:pPr marL="258565" indent="-258565">
              <a:buFont typeface="Arial" panose="020B0604020202020204" pitchFamily="34" charset="0"/>
              <a:buChar char="•"/>
            </a:pPr>
            <a:endParaRPr lang="en-CA" sz="2500" dirty="0"/>
          </a:p>
        </p:txBody>
      </p:sp>
    </p:spTree>
    <p:extLst>
      <p:ext uri="{BB962C8B-B14F-4D97-AF65-F5344CB8AC3E}">
        <p14:creationId xmlns:p14="http://schemas.microsoft.com/office/powerpoint/2010/main" val="14159329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4483983"/>
          </a:xfrm>
        </p:spPr>
        <p:txBody>
          <a:bodyPr/>
          <a:lstStyle/>
          <a:p>
            <a:pPr marL="258565" indent="-258565">
              <a:buFont typeface="Arial" panose="020B0604020202020204" pitchFamily="34" charset="0"/>
              <a:buChar char="•"/>
            </a:pPr>
            <a:r>
              <a:rPr lang="en-CA" sz="2700" dirty="0"/>
              <a:t>Based primarily on:</a:t>
            </a:r>
          </a:p>
          <a:p>
            <a:pPr marL="540569" lvl="1" indent="-258565">
              <a:buFont typeface="Arial" panose="020B0604020202020204" pitchFamily="34" charset="0"/>
              <a:buChar char="•"/>
            </a:pPr>
            <a:r>
              <a:rPr lang="en-CA" sz="2500" dirty="0"/>
              <a:t>Intellectual maturity</a:t>
            </a:r>
          </a:p>
          <a:p>
            <a:pPr marL="540569" lvl="1" indent="-258565">
              <a:buFont typeface="Arial" panose="020B0604020202020204" pitchFamily="34" charset="0"/>
              <a:buChar char="•"/>
            </a:pPr>
            <a:r>
              <a:rPr lang="en-CA" sz="2500" dirty="0"/>
              <a:t>Outside recognition of candidates as an authority in their chosen field</a:t>
            </a:r>
          </a:p>
          <a:p>
            <a:pPr marL="540569" lvl="1" indent="-258565">
              <a:buFont typeface="Arial" panose="020B0604020202020204" pitchFamily="34" charset="0"/>
              <a:buChar char="•"/>
            </a:pPr>
            <a:r>
              <a:rPr lang="en-CA" sz="2500" dirty="0"/>
              <a:t>Significant contributions to research, scholarship, the profession and to the University</a:t>
            </a:r>
          </a:p>
          <a:p>
            <a:pPr marL="99874" indent="-258565">
              <a:buFont typeface="Arial" panose="020B0604020202020204" pitchFamily="34" charset="0"/>
              <a:buChar char="•"/>
            </a:pPr>
            <a:r>
              <a:rPr lang="en-CA" sz="2500" dirty="0"/>
              <a:t>Greater conformity to the norm – </a:t>
            </a:r>
            <a:r>
              <a:rPr lang="en-CA" sz="2500" dirty="0" err="1"/>
              <a:t>ie</a:t>
            </a:r>
            <a:r>
              <a:rPr lang="en-CA" sz="2500" dirty="0"/>
              <a:t>: won’t be allowed to be as much lower than the norm as we might allow for Associate.</a:t>
            </a:r>
          </a:p>
        </p:txBody>
      </p:sp>
    </p:spTree>
    <p:extLst>
      <p:ext uri="{BB962C8B-B14F-4D97-AF65-F5344CB8AC3E}">
        <p14:creationId xmlns:p14="http://schemas.microsoft.com/office/powerpoint/2010/main" val="37560902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021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5089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08" indent="-285708">
              <a:buFont typeface="Arial" panose="020B0604020202020204" pitchFamily="34" charset="0"/>
              <a:buChar char="•"/>
            </a:pPr>
            <a:r>
              <a:rPr lang="en-CA" sz="1800" dirty="0"/>
              <a:t>Will apply in either the 5</a:t>
            </a:r>
            <a:r>
              <a:rPr lang="en-CA" sz="1800" baseline="30000" dirty="0"/>
              <a:t>th</a:t>
            </a:r>
            <a:r>
              <a:rPr lang="en-CA" sz="1800" dirty="0"/>
              <a:t> year at Assistant or 6 years after the doctorate (or equivalent)</a:t>
            </a:r>
          </a:p>
          <a:p>
            <a:pPr marL="285708" indent="-285708">
              <a:buFont typeface="Arial" panose="020B0604020202020204" pitchFamily="34" charset="0"/>
              <a:buChar char="•"/>
            </a:pPr>
            <a:r>
              <a:rPr lang="en-CA" sz="1800" dirty="0" err="1"/>
              <a:t>Unusally</a:t>
            </a:r>
            <a:r>
              <a:rPr lang="en-CA" sz="1800" dirty="0"/>
              <a:t> gifted members promotion can be accelerated, can delay.</a:t>
            </a:r>
          </a:p>
          <a:p>
            <a:pPr marL="285708" indent="-285708">
              <a:buFont typeface="Arial" panose="020B0604020202020204" pitchFamily="34" charset="0"/>
              <a:buChar char="•"/>
            </a:pPr>
            <a:r>
              <a:rPr lang="en-CA" sz="1800" dirty="0"/>
              <a:t>Must inform the department committee you want to e considered if not in your normal year.</a:t>
            </a:r>
          </a:p>
        </p:txBody>
      </p:sp>
    </p:spTree>
    <p:extLst>
      <p:ext uri="{BB962C8B-B14F-4D97-AF65-F5344CB8AC3E}">
        <p14:creationId xmlns:p14="http://schemas.microsoft.com/office/powerpoint/2010/main" val="1901068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08" indent="-285708">
              <a:buFont typeface="Arial" panose="020B0604020202020204" pitchFamily="34" charset="0"/>
              <a:buChar char="•"/>
            </a:pPr>
            <a:r>
              <a:rPr lang="en-CA" sz="1800" dirty="0"/>
              <a:t>Will apply in either the 7</a:t>
            </a:r>
            <a:r>
              <a:rPr lang="en-CA" sz="1800" baseline="30000" dirty="0"/>
              <a:t>th</a:t>
            </a:r>
            <a:r>
              <a:rPr lang="en-CA" sz="1800" dirty="0"/>
              <a:t> year at associate or 13 years after the doctorate (or equivalent)</a:t>
            </a:r>
          </a:p>
          <a:p>
            <a:pPr marL="285708" indent="-285708">
              <a:buFont typeface="Arial" panose="020B0604020202020204" pitchFamily="34" charset="0"/>
              <a:buChar char="•"/>
            </a:pPr>
            <a:endParaRPr lang="en-CA" sz="1800" dirty="0"/>
          </a:p>
          <a:p>
            <a:pPr marL="285708" indent="-285708">
              <a:buFont typeface="Arial" panose="020B0604020202020204" pitchFamily="34" charset="0"/>
              <a:buChar char="•"/>
            </a:pPr>
            <a:r>
              <a:rPr lang="en-CA" sz="1800" dirty="0"/>
              <a:t>Can apply early but candidates are rarely successful. </a:t>
            </a:r>
          </a:p>
          <a:p>
            <a:pPr marL="726403" lvl="1" indent="-285708">
              <a:buFont typeface="Arial" panose="020B0604020202020204" pitchFamily="34" charset="0"/>
              <a:buChar char="•"/>
            </a:pPr>
            <a:r>
              <a:rPr lang="en-CA" sz="1800" dirty="0"/>
              <a:t>Committees argue you have to be significantly stronger than normal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720214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1"/>
            <a:ext cx="5608320" cy="4683171"/>
          </a:xfrm>
        </p:spPr>
        <p:txBody>
          <a:bodyPr/>
          <a:lstStyle/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512503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73892"/>
            <a:ext cx="5608320" cy="4487228"/>
          </a:xfrm>
        </p:spPr>
        <p:txBody>
          <a:bodyPr/>
          <a:lstStyle/>
          <a:p>
            <a:r>
              <a:rPr lang="en-CA" sz="1800" dirty="0"/>
              <a:t>UPC</a:t>
            </a:r>
          </a:p>
          <a:p>
            <a:endParaRPr lang="en-CA" sz="1800" dirty="0"/>
          </a:p>
          <a:p>
            <a:r>
              <a:rPr lang="en-CA" sz="1800" dirty="0"/>
              <a:t>16 members, Provost and a CUASA Observer.</a:t>
            </a:r>
          </a:p>
          <a:p>
            <a:endParaRPr lang="en-CA" sz="1800" dirty="0"/>
          </a:p>
          <a:p>
            <a:r>
              <a:rPr lang="en-CA" sz="1800" dirty="0"/>
              <a:t>Promotion can be granted or denied.</a:t>
            </a:r>
          </a:p>
          <a:p>
            <a:endParaRPr lang="en-CA" sz="1800" dirty="0"/>
          </a:p>
          <a:p>
            <a:r>
              <a:rPr lang="en-CA" sz="1800" dirty="0"/>
              <a:t>UPC is a broader and more diverse perspective yet, assessing the candidate on the basis of the assessments and recommendations of the previous levels within the context of the approved unit standards.</a:t>
            </a:r>
          </a:p>
          <a:p>
            <a:endParaRPr lang="en-CA" sz="1800" dirty="0"/>
          </a:p>
          <a:p>
            <a:r>
              <a:rPr lang="en-CA" sz="1800" dirty="0"/>
              <a:t>View to ensuring that unreasonable disparities do not develop across the university.</a:t>
            </a:r>
          </a:p>
        </p:txBody>
      </p:sp>
    </p:spTree>
    <p:extLst>
      <p:ext uri="{BB962C8B-B14F-4D97-AF65-F5344CB8AC3E}">
        <p14:creationId xmlns:p14="http://schemas.microsoft.com/office/powerpoint/2010/main" val="844920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22890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00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364" y="236312"/>
            <a:ext cx="2025977" cy="30958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0341" y="6096555"/>
            <a:ext cx="160958" cy="197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7203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7/31/2017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312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483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90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364" y="236312"/>
            <a:ext cx="2025977" cy="30958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0341" y="6096555"/>
            <a:ext cx="160958" cy="197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506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7/31/2017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32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481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047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783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42A54C80-263E-416B-A8E0-580EDEADCBDC}" type="datetimeFigureOut">
              <a:rPr lang="en-US" smtClean="0"/>
              <a:t>7/31/2017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364" y="236312"/>
            <a:ext cx="2025977" cy="30958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0341" y="6543454"/>
            <a:ext cx="160958" cy="197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268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504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4364" y="236312"/>
            <a:ext cx="2025977" cy="30958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0341" y="6096555"/>
            <a:ext cx="160958" cy="197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627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tal.cote@cuasa.ca" TargetMode="External"/><Relationship Id="rId2" Type="http://schemas.openxmlformats.org/officeDocument/2006/relationships/hyperlink" Target="mailto:grievancechair@cuasa.ca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2441448"/>
          </a:xfrm>
        </p:spPr>
        <p:txBody>
          <a:bodyPr>
            <a:normAutofit/>
          </a:bodyPr>
          <a:lstStyle/>
          <a:p>
            <a:r>
              <a:rPr lang="en-CA" sz="6000" dirty="0" smtClean="0"/>
              <a:t>Tenure and Promotion Workshop (Old Rules)</a:t>
            </a:r>
            <a:endParaRPr lang="en-CA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2960" y="3416300"/>
            <a:ext cx="7543800" cy="2182321"/>
          </a:xfrm>
        </p:spPr>
        <p:txBody>
          <a:bodyPr/>
          <a:lstStyle/>
          <a:p>
            <a:r>
              <a:rPr lang="en-CA" dirty="0" smtClean="0">
                <a:solidFill>
                  <a:schemeClr val="tx1"/>
                </a:solidFill>
              </a:rPr>
              <a:t>2400 canal building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June 20, 2017</a:t>
            </a:r>
          </a:p>
          <a:p>
            <a:r>
              <a:rPr lang="en-CA" dirty="0" smtClean="0">
                <a:solidFill>
                  <a:schemeClr val="tx1"/>
                </a:solidFill>
              </a:rPr>
              <a:t>1:00 – 4:00 PM</a:t>
            </a:r>
          </a:p>
        </p:txBody>
      </p:sp>
    </p:spTree>
    <p:extLst>
      <p:ext uri="{BB962C8B-B14F-4D97-AF65-F5344CB8AC3E}">
        <p14:creationId xmlns:p14="http://schemas.microsoft.com/office/powerpoint/2010/main" val="411426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Salary Implications for Delay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2800" dirty="0" smtClean="0"/>
              <a:t>Assistant Professor is not considered a career rank.</a:t>
            </a:r>
          </a:p>
          <a:p>
            <a:pPr marL="560896" lvl="1" indent="-268288">
              <a:buFont typeface="Arial" panose="020B0604020202020204" pitchFamily="34" charset="0"/>
              <a:buChar char="•"/>
            </a:pPr>
            <a:r>
              <a:rPr lang="en-CA" sz="2700" dirty="0" smtClean="0"/>
              <a:t>If your salary is at or above the floor of Full Professor or you’ve been in the rank 8 years, you stop receiving CDI [exceptions apply].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2900" dirty="0" smtClean="0"/>
              <a:t>Delaying promotion to Full Professor does not have financial consequences.</a:t>
            </a:r>
            <a:endParaRPr lang="en-CA" sz="2900" dirty="0"/>
          </a:p>
        </p:txBody>
      </p:sp>
    </p:spTree>
    <p:extLst>
      <p:ext uri="{BB962C8B-B14F-4D97-AF65-F5344CB8AC3E}">
        <p14:creationId xmlns:p14="http://schemas.microsoft.com/office/powerpoint/2010/main" val="299158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Timing of the Tenure Hearing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822960" y="1811252"/>
            <a:ext cx="4387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 smtClean="0"/>
              <a:t>Preliminary appointment as:</a:t>
            </a:r>
            <a:endParaRPr lang="en-CA" b="1" dirty="0"/>
          </a:p>
        </p:txBody>
      </p:sp>
      <p:sp>
        <p:nvSpPr>
          <p:cNvPr id="5" name="Rectangle 4"/>
          <p:cNvSpPr/>
          <p:nvPr/>
        </p:nvSpPr>
        <p:spPr>
          <a:xfrm>
            <a:off x="822961" y="2761673"/>
            <a:ext cx="1652384" cy="16533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900" b="1" dirty="0" smtClean="0">
                <a:solidFill>
                  <a:schemeClr val="tx1"/>
                </a:solidFill>
              </a:rPr>
              <a:t>5</a:t>
            </a:r>
            <a:r>
              <a:rPr lang="en-CA" sz="1900" b="1" baseline="30000" dirty="0" smtClean="0">
                <a:solidFill>
                  <a:schemeClr val="tx1"/>
                </a:solidFill>
              </a:rPr>
              <a:t>th</a:t>
            </a:r>
            <a:r>
              <a:rPr lang="en-CA" sz="1900" b="1" dirty="0" smtClean="0">
                <a:solidFill>
                  <a:schemeClr val="tx1"/>
                </a:solidFill>
              </a:rPr>
              <a:t> year of</a:t>
            </a:r>
          </a:p>
          <a:p>
            <a:pPr algn="ctr"/>
            <a:r>
              <a:rPr lang="en-CA" sz="1900" b="1" dirty="0" smtClean="0">
                <a:solidFill>
                  <a:schemeClr val="tx1"/>
                </a:solidFill>
              </a:rPr>
              <a:t>full time equivalent service</a:t>
            </a:r>
            <a:endParaRPr lang="en-CA" sz="19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72642" y="2761670"/>
            <a:ext cx="1652384" cy="16533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900" b="1" dirty="0" smtClean="0">
                <a:solidFill>
                  <a:schemeClr val="tx1"/>
                </a:solidFill>
              </a:rPr>
              <a:t>4</a:t>
            </a:r>
            <a:r>
              <a:rPr lang="en-CA" sz="1900" b="1" baseline="30000" dirty="0" smtClean="0">
                <a:solidFill>
                  <a:schemeClr val="tx1"/>
                </a:solidFill>
              </a:rPr>
              <a:t>th</a:t>
            </a:r>
            <a:r>
              <a:rPr lang="en-CA" sz="1900" b="1" dirty="0" smtClean="0">
                <a:solidFill>
                  <a:schemeClr val="tx1"/>
                </a:solidFill>
              </a:rPr>
              <a:t> year </a:t>
            </a:r>
            <a:r>
              <a:rPr lang="en-CA" sz="1900" b="1" dirty="0">
                <a:solidFill>
                  <a:schemeClr val="tx1"/>
                </a:solidFill>
              </a:rPr>
              <a:t>of</a:t>
            </a:r>
          </a:p>
          <a:p>
            <a:pPr algn="ctr"/>
            <a:r>
              <a:rPr lang="en-CA" sz="1900" b="1" dirty="0" smtClean="0">
                <a:solidFill>
                  <a:schemeClr val="tx1"/>
                </a:solidFill>
              </a:rPr>
              <a:t>full time equivalent service</a:t>
            </a:r>
            <a:endParaRPr lang="en-CA" sz="19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43509" y="2761669"/>
            <a:ext cx="1652384" cy="16533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900" b="1" dirty="0" smtClean="0">
                <a:solidFill>
                  <a:schemeClr val="tx1"/>
                </a:solidFill>
              </a:rPr>
              <a:t>3</a:t>
            </a:r>
            <a:r>
              <a:rPr lang="en-CA" sz="1900" b="1" baseline="30000" dirty="0" smtClean="0">
                <a:solidFill>
                  <a:schemeClr val="tx1"/>
                </a:solidFill>
              </a:rPr>
              <a:t>rd</a:t>
            </a:r>
            <a:r>
              <a:rPr lang="en-CA" sz="1900" b="1" dirty="0" smtClean="0">
                <a:solidFill>
                  <a:schemeClr val="tx1"/>
                </a:solidFill>
              </a:rPr>
              <a:t> year </a:t>
            </a:r>
            <a:r>
              <a:rPr lang="en-CA" sz="1900" b="1" dirty="0">
                <a:solidFill>
                  <a:schemeClr val="tx1"/>
                </a:solidFill>
              </a:rPr>
              <a:t>of</a:t>
            </a:r>
          </a:p>
          <a:p>
            <a:pPr algn="ctr"/>
            <a:r>
              <a:rPr lang="en-CA" sz="1900" b="1" dirty="0" smtClean="0">
                <a:solidFill>
                  <a:schemeClr val="tx1"/>
                </a:solidFill>
              </a:rPr>
              <a:t>full time equivalent service</a:t>
            </a:r>
            <a:endParaRPr lang="en-CA" sz="1900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14376" y="2761672"/>
            <a:ext cx="1652384" cy="26323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1900" b="1" dirty="0">
                <a:solidFill>
                  <a:schemeClr val="tx1"/>
                </a:solidFill>
              </a:rPr>
              <a:t>5</a:t>
            </a:r>
            <a:r>
              <a:rPr lang="en-CA" sz="1900" b="1" baseline="30000" dirty="0">
                <a:solidFill>
                  <a:schemeClr val="tx1"/>
                </a:solidFill>
              </a:rPr>
              <a:t>th</a:t>
            </a:r>
            <a:r>
              <a:rPr lang="en-CA" sz="1900" b="1" dirty="0">
                <a:solidFill>
                  <a:schemeClr val="tx1"/>
                </a:solidFill>
              </a:rPr>
              <a:t> </a:t>
            </a:r>
            <a:r>
              <a:rPr lang="en-CA" sz="1900" b="1" dirty="0" smtClean="0">
                <a:solidFill>
                  <a:schemeClr val="tx1"/>
                </a:solidFill>
              </a:rPr>
              <a:t>year </a:t>
            </a:r>
            <a:r>
              <a:rPr lang="en-CA" sz="1900" b="1" dirty="0">
                <a:solidFill>
                  <a:schemeClr val="tx1"/>
                </a:solidFill>
              </a:rPr>
              <a:t>of</a:t>
            </a:r>
          </a:p>
          <a:p>
            <a:pPr algn="ctr"/>
            <a:r>
              <a:rPr lang="en-CA" sz="1900" b="1" dirty="0" smtClean="0">
                <a:solidFill>
                  <a:schemeClr val="tx1"/>
                </a:solidFill>
              </a:rPr>
              <a:t>full time equivalent service in successive term appointments</a:t>
            </a:r>
            <a:endParaRPr lang="en-CA" sz="1900" b="1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2960" y="2336800"/>
            <a:ext cx="1652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Lecturer</a:t>
            </a:r>
            <a:endParaRPr lang="en-CA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772641" y="2336800"/>
            <a:ext cx="1652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Assistant</a:t>
            </a:r>
            <a:endParaRPr lang="en-CA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743509" y="2336800"/>
            <a:ext cx="1652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Associate/Full</a:t>
            </a:r>
            <a:endParaRPr lang="en-CA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714375" y="2336800"/>
            <a:ext cx="16523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b="1" dirty="0" smtClean="0"/>
              <a:t>Term</a:t>
            </a:r>
            <a:endParaRPr lang="en-CA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822960" y="4581236"/>
            <a:ext cx="50061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u="sng" dirty="0" smtClean="0"/>
              <a:t>Notes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The process varies for cross-appointed faculty (see Article 6.2(b)(ii))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dirty="0" smtClean="0"/>
              <a:t>Part time appointees must serve the full time equivalent years as appropriate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428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Standard Timing of Application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822959" y="1811252"/>
            <a:ext cx="7543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Promotion to Associate Professor can occur in the fall of: </a:t>
            </a:r>
            <a:endParaRPr lang="en-CA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933798" y="2554256"/>
            <a:ext cx="3361112" cy="16533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5</a:t>
            </a:r>
            <a:r>
              <a:rPr lang="en-CA" sz="2400" b="1" baseline="30000" dirty="0" smtClean="0">
                <a:solidFill>
                  <a:schemeClr val="tx1"/>
                </a:solidFill>
              </a:rPr>
              <a:t>th</a:t>
            </a:r>
            <a:r>
              <a:rPr lang="en-CA" sz="2400" b="1" dirty="0" smtClean="0">
                <a:solidFill>
                  <a:schemeClr val="tx1"/>
                </a:solidFill>
              </a:rPr>
              <a:t> year as Assistant Professor</a:t>
            </a:r>
            <a:endParaRPr lang="en-CA" sz="2400" b="1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2959" y="4322617"/>
            <a:ext cx="7543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u="sng" dirty="0" smtClean="0"/>
              <a:t>Notes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 smtClean="0"/>
              <a:t>The ‘unusually gifted’ member’s promotion may be accelerated. Members can delay.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 smtClean="0"/>
              <a:t>Must inform the department committee that you wish to be considered if not in your normal year (not automatic).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005648" y="2554255"/>
            <a:ext cx="3361112" cy="16533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6</a:t>
            </a:r>
            <a:r>
              <a:rPr lang="en-CA" sz="2400" b="1" baseline="30000" dirty="0" smtClean="0">
                <a:solidFill>
                  <a:schemeClr val="tx1"/>
                </a:solidFill>
              </a:rPr>
              <a:t>th</a:t>
            </a:r>
            <a:r>
              <a:rPr lang="en-CA" sz="2400" b="1" dirty="0" smtClean="0">
                <a:solidFill>
                  <a:schemeClr val="tx1"/>
                </a:solidFill>
              </a:rPr>
              <a:t> year after the doctorate (or equivalent)</a:t>
            </a:r>
            <a:endParaRPr lang="en-CA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31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Standard Timing of Application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822959" y="1811252"/>
            <a:ext cx="7074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/>
              <a:t>Promotion to Full Professor can occur in the fall of: </a:t>
            </a:r>
            <a:endParaRPr lang="en-CA" sz="2400" b="1" dirty="0"/>
          </a:p>
        </p:txBody>
      </p:sp>
      <p:sp>
        <p:nvSpPr>
          <p:cNvPr id="5" name="Rectangle 4"/>
          <p:cNvSpPr/>
          <p:nvPr/>
        </p:nvSpPr>
        <p:spPr>
          <a:xfrm>
            <a:off x="933798" y="2346809"/>
            <a:ext cx="3361112" cy="16533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7</a:t>
            </a:r>
            <a:r>
              <a:rPr lang="en-CA" sz="2400" b="1" baseline="30000" dirty="0" smtClean="0">
                <a:solidFill>
                  <a:schemeClr val="tx1"/>
                </a:solidFill>
              </a:rPr>
              <a:t>th</a:t>
            </a:r>
            <a:r>
              <a:rPr lang="en-CA" sz="2400" b="1" dirty="0" smtClean="0">
                <a:solidFill>
                  <a:schemeClr val="tx1"/>
                </a:solidFill>
              </a:rPr>
              <a:t> year as Associate Professor</a:t>
            </a:r>
            <a:endParaRPr lang="en-CA" sz="2400" b="1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2960" y="4074008"/>
            <a:ext cx="754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u="sng" dirty="0" smtClean="0"/>
              <a:t>Notes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 smtClean="0"/>
              <a:t>‘Jealously guarded’: Going forward earlier than scheduled to full professor is rarely successful.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sz="2400" dirty="0" smtClean="0"/>
              <a:t>Even if your CV would warrant promotion on time, it has been argued that it has to be significantly stronger if you apply early.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005648" y="2346808"/>
            <a:ext cx="3361112" cy="165330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400" b="1" dirty="0" smtClean="0">
                <a:solidFill>
                  <a:schemeClr val="tx1"/>
                </a:solidFill>
              </a:rPr>
              <a:t>13</a:t>
            </a:r>
            <a:r>
              <a:rPr lang="en-CA" sz="2400" b="1" baseline="30000" dirty="0" smtClean="0">
                <a:solidFill>
                  <a:schemeClr val="tx1"/>
                </a:solidFill>
              </a:rPr>
              <a:t>th</a:t>
            </a:r>
            <a:r>
              <a:rPr lang="en-CA" sz="2400" b="1" dirty="0" smtClean="0">
                <a:solidFill>
                  <a:schemeClr val="tx1"/>
                </a:solidFill>
              </a:rPr>
              <a:t> year after the doctorate (or equivalent)</a:t>
            </a:r>
            <a:endParaRPr lang="en-CA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3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Tenure: Stages and Dates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7452861"/>
              </p:ext>
            </p:extLst>
          </p:nvPr>
        </p:nvGraphicFramePr>
        <p:xfrm>
          <a:off x="369455" y="1846264"/>
          <a:ext cx="8543636" cy="4443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407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Process (Promotion)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323042" y="1833564"/>
          <a:ext cx="8543636" cy="4443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24560" y="5347854"/>
            <a:ext cx="34005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err="1" smtClean="0"/>
              <a:t>Sprott</a:t>
            </a:r>
            <a:r>
              <a:rPr lang="en-CA" dirty="0" smtClean="0"/>
              <a:t> members under these rules</a:t>
            </a:r>
          </a:p>
          <a:p>
            <a:r>
              <a:rPr lang="en-CA" dirty="0" smtClean="0"/>
              <a:t>begin at faculty level.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2492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Delaying the Tenure Hearing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2800" dirty="0" smtClean="0"/>
              <a:t>Consideration can be delayed for one or two years through a memorandum of agreement (Appendix A).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2800" dirty="0" smtClean="0"/>
              <a:t>Employer maintains that any deferral counts towards the number of years the Tenure Appeal Committee is could award subsequent to an unsuccessful appeal.</a:t>
            </a:r>
          </a:p>
        </p:txBody>
      </p:sp>
    </p:spTree>
    <p:extLst>
      <p:ext uri="{BB962C8B-B14F-4D97-AF65-F5344CB8AC3E}">
        <p14:creationId xmlns:p14="http://schemas.microsoft.com/office/powerpoint/2010/main" val="77797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Duty to Accommodate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2800" dirty="0" smtClean="0"/>
              <a:t>If any of the following may impact your progress to tenure, please contact CUASA:</a:t>
            </a:r>
          </a:p>
          <a:p>
            <a:pPr marL="560896" lvl="1" indent="-268288">
              <a:buFont typeface="Arial" panose="020B0604020202020204" pitchFamily="34" charset="0"/>
              <a:buChar char="•"/>
            </a:pPr>
            <a:r>
              <a:rPr lang="en-CA" sz="2600" dirty="0" smtClean="0"/>
              <a:t>Mental or physical disabilities</a:t>
            </a:r>
          </a:p>
          <a:p>
            <a:pPr marL="560896" lvl="1" indent="-268288">
              <a:buFont typeface="Arial" panose="020B0604020202020204" pitchFamily="34" charset="0"/>
              <a:buChar char="•"/>
            </a:pPr>
            <a:r>
              <a:rPr lang="en-CA" sz="2600" dirty="0" smtClean="0"/>
              <a:t>Health concerns (including extended sick leave)</a:t>
            </a:r>
          </a:p>
          <a:p>
            <a:pPr marL="560896" lvl="1" indent="-268288">
              <a:buFont typeface="Arial" panose="020B0604020202020204" pitchFamily="34" charset="0"/>
              <a:buChar char="•"/>
            </a:pPr>
            <a:r>
              <a:rPr lang="en-CA" sz="2600" dirty="0" smtClean="0"/>
              <a:t>Family status</a:t>
            </a:r>
          </a:p>
          <a:p>
            <a:pPr marL="560896" lvl="1" indent="-268288">
              <a:buFont typeface="Arial" panose="020B0604020202020204" pitchFamily="34" charset="0"/>
              <a:buChar char="•"/>
            </a:pPr>
            <a:r>
              <a:rPr lang="en-CA" sz="2600" dirty="0" smtClean="0"/>
              <a:t>Any other extenuating circumstances in your personal or professional life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2800" dirty="0" smtClean="0"/>
              <a:t>Do not wait until you encounter issues in the tenure process – contact us early.</a:t>
            </a:r>
            <a:endParaRPr lang="en-CA" sz="2600" dirty="0" smtClean="0"/>
          </a:p>
        </p:txBody>
      </p:sp>
    </p:spTree>
    <p:extLst>
      <p:ext uri="{BB962C8B-B14F-4D97-AF65-F5344CB8AC3E}">
        <p14:creationId xmlns:p14="http://schemas.microsoft.com/office/powerpoint/2010/main" val="13826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Applying Early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2800" dirty="0" smtClean="0"/>
              <a:t>Can be considered for tenure earlier if the committees are satisfied that earlier consideration is warranted (Appendix A, paragraph A3)</a:t>
            </a:r>
            <a:endParaRPr lang="en-CA" sz="2600" dirty="0" smtClean="0"/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2800" dirty="0" smtClean="0"/>
              <a:t>Member decides whether maternity/parental leave counts as time toward tenure.</a:t>
            </a:r>
            <a:endParaRPr lang="en-CA" sz="2600" dirty="0" smtClean="0"/>
          </a:p>
        </p:txBody>
      </p:sp>
    </p:spTree>
    <p:extLst>
      <p:ext uri="{BB962C8B-B14F-4D97-AF65-F5344CB8AC3E}">
        <p14:creationId xmlns:p14="http://schemas.microsoft.com/office/powerpoint/2010/main" val="313066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Departmental Tenure and Promotion Committee (DTPC)</a:t>
            </a:r>
            <a:endParaRPr lang="en-CA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22959" y="1845733"/>
            <a:ext cx="5602555" cy="4131733"/>
          </a:xfrm>
        </p:spPr>
        <p:txBody>
          <a:bodyPr>
            <a:normAutofit fontScale="92500" lnSpcReduction="20000"/>
          </a:bodyPr>
          <a:lstStyle/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2800" dirty="0" smtClean="0"/>
              <a:t>Established by September 30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2800" dirty="0"/>
              <a:t>Membership: Chair/Director plus at least four other faculty members</a:t>
            </a:r>
            <a:r>
              <a:rPr lang="en-CA" sz="2800" dirty="0" smtClean="0"/>
              <a:t>.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2800" dirty="0" smtClean="0"/>
              <a:t>Shall be as representative as possible of the ranks and areas of interest in the department and shall include non-tenured members.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2800" dirty="0" smtClean="0"/>
              <a:t>Chair of the Committee is chosen through procedures established by the department.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2800" dirty="0" smtClean="0"/>
              <a:t>The committee may include members from other departments.</a:t>
            </a:r>
            <a:endParaRPr lang="en-CA" sz="26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689600" y="5608135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Appendix A, Paragraph B1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5401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Introduction and Agenda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7537" y="1841500"/>
            <a:ext cx="5009393" cy="1779155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CA" sz="3200" dirty="0" smtClean="0"/>
              <a:t>Tenure Process (2010 CA)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3200" dirty="0" smtClean="0"/>
              <a:t>The Tenure Dossier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3200" dirty="0" smtClean="0"/>
              <a:t>Tenure Denials and Appeals</a:t>
            </a:r>
            <a:endParaRPr lang="en-CA" sz="32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3467100"/>
            <a:ext cx="2400300" cy="3162300"/>
          </a:xfrm>
        </p:spPr>
        <p:txBody>
          <a:bodyPr>
            <a:normAutofit/>
          </a:bodyPr>
          <a:lstStyle/>
          <a:p>
            <a:r>
              <a:rPr lang="en-CA" sz="1800" dirty="0" smtClean="0"/>
              <a:t>Speakers:</a:t>
            </a:r>
          </a:p>
          <a:p>
            <a:r>
              <a:rPr lang="en-CA" sz="1800" b="1" dirty="0"/>
              <a:t>Victor Lorentz</a:t>
            </a:r>
            <a:r>
              <a:rPr lang="en-CA" sz="1800" dirty="0"/>
              <a:t/>
            </a:r>
            <a:br>
              <a:rPr lang="en-CA" sz="1800" dirty="0"/>
            </a:br>
            <a:r>
              <a:rPr lang="en-CA" dirty="0"/>
              <a:t>Member Services and Communications </a:t>
            </a:r>
            <a:r>
              <a:rPr lang="en-CA" dirty="0" smtClean="0"/>
              <a:t>Officer</a:t>
            </a:r>
            <a:endParaRPr lang="en-CA" b="1" dirty="0"/>
          </a:p>
          <a:p>
            <a:r>
              <a:rPr lang="en-CA" sz="1800" b="1" dirty="0" smtClean="0"/>
              <a:t>Christal </a:t>
            </a:r>
            <a:r>
              <a:rPr lang="en-CA" sz="1800" b="1" dirty="0" smtClean="0"/>
              <a:t>Côté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Senior Grievance and Arbitration Officer</a:t>
            </a:r>
          </a:p>
          <a:p>
            <a:r>
              <a:rPr lang="en-CA" sz="1800" b="1" dirty="0" smtClean="0"/>
              <a:t>Root Gorelick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Communication Officer and Professor, Biology</a:t>
            </a:r>
            <a:endParaRPr lang="en-CA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447537" y="4359564"/>
            <a:ext cx="52161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u="sng" dirty="0" smtClean="0"/>
              <a:t>Tenure/Promotion Processes</a:t>
            </a:r>
          </a:p>
          <a:p>
            <a:endParaRPr lang="en-CA" u="sng" dirty="0"/>
          </a:p>
          <a:p>
            <a:r>
              <a:rPr lang="en-CA" dirty="0" smtClean="0"/>
              <a:t>New tenure and promotion language was ratified in September 2012. Faculty are permitted to choose which tenure and promotion process applies to them </a:t>
            </a:r>
            <a:r>
              <a:rPr lang="en-CA" i="1" dirty="0" smtClean="0"/>
              <a:t>if they were hired before this date</a:t>
            </a:r>
            <a:r>
              <a:rPr lang="en-CA" dirty="0" smtClean="0"/>
              <a:t>.</a:t>
            </a:r>
          </a:p>
          <a:p>
            <a:endParaRPr lang="en-CA" dirty="0"/>
          </a:p>
          <a:p>
            <a:r>
              <a:rPr lang="en-CA" dirty="0" smtClean="0"/>
              <a:t>This presentation covers the </a:t>
            </a:r>
            <a:r>
              <a:rPr lang="en-CA" b="1" dirty="0" smtClean="0"/>
              <a:t>2010 (old) language</a:t>
            </a:r>
            <a:r>
              <a:rPr lang="en-CA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813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Faculty Tenure and Promotion Committee (FTPC)</a:t>
            </a:r>
            <a:endParaRPr lang="en-CA" sz="40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2800" dirty="0" smtClean="0"/>
              <a:t>Dean establishes the committee by November 15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2800" dirty="0" smtClean="0"/>
              <a:t>Membership</a:t>
            </a:r>
          </a:p>
          <a:p>
            <a:pPr marL="560896" lvl="1" indent="-268288">
              <a:buFont typeface="Arial" panose="020B0604020202020204" pitchFamily="34" charset="0"/>
              <a:buChar char="•"/>
            </a:pPr>
            <a:r>
              <a:rPr lang="en-CA" sz="2800" dirty="0" smtClean="0"/>
              <a:t>Dean (Chair)</a:t>
            </a:r>
          </a:p>
          <a:p>
            <a:pPr marL="560896" lvl="1" indent="-268288">
              <a:buFont typeface="Arial" panose="020B0604020202020204" pitchFamily="34" charset="0"/>
              <a:buChar char="•"/>
            </a:pPr>
            <a:r>
              <a:rPr lang="en-CA" sz="2800" dirty="0" smtClean="0"/>
              <a:t>Department Chairs/Directors</a:t>
            </a:r>
          </a:p>
          <a:p>
            <a:pPr marL="560896" lvl="1" indent="-268288">
              <a:buFont typeface="Arial" panose="020B0604020202020204" pitchFamily="34" charset="0"/>
              <a:buChar char="•"/>
            </a:pPr>
            <a:r>
              <a:rPr lang="en-CA" sz="2800" dirty="0" smtClean="0"/>
              <a:t>One member from each DTPC</a:t>
            </a:r>
          </a:p>
          <a:p>
            <a:pPr marL="560896" lvl="1" indent="-268288">
              <a:buFont typeface="Arial" panose="020B0604020202020204" pitchFamily="34" charset="0"/>
              <a:buChar char="•"/>
            </a:pPr>
            <a:r>
              <a:rPr lang="en-CA" sz="2800" dirty="0"/>
              <a:t>Up to three members appointed by the Dean</a:t>
            </a:r>
          </a:p>
          <a:p>
            <a:pPr marL="292608" lvl="1" indent="0">
              <a:buNone/>
            </a:pPr>
            <a:endParaRPr lang="en-CA" sz="28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5689600" y="5608135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Appendix A, Paragraph C1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4517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dirty="0" smtClean="0"/>
              <a:t>University Promotion Committee (UPC)</a:t>
            </a:r>
            <a:endParaRPr lang="en-CA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22960" y="1845734"/>
            <a:ext cx="4829696" cy="4462702"/>
          </a:xfrm>
        </p:spPr>
        <p:txBody>
          <a:bodyPr>
            <a:normAutofit fontScale="92500" lnSpcReduction="10000"/>
          </a:bodyPr>
          <a:lstStyle/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2800" dirty="0" smtClean="0"/>
              <a:t>Membership</a:t>
            </a:r>
            <a:endParaRPr lang="en-CA" sz="2800" dirty="0"/>
          </a:p>
          <a:p>
            <a:pPr marL="560896" lvl="1" indent="-268288">
              <a:buFont typeface="Arial" panose="020B0604020202020204" pitchFamily="34" charset="0"/>
              <a:buChar char="•"/>
            </a:pPr>
            <a:r>
              <a:rPr lang="en-CA" sz="2800" dirty="0" smtClean="0"/>
              <a:t>Provost </a:t>
            </a:r>
            <a:r>
              <a:rPr lang="en-CA" sz="2800" dirty="0"/>
              <a:t>(Chair)</a:t>
            </a:r>
          </a:p>
          <a:p>
            <a:pPr marL="560896" lvl="1" indent="-268288">
              <a:buFont typeface="Arial" panose="020B0604020202020204" pitchFamily="34" charset="0"/>
              <a:buChar char="•"/>
            </a:pPr>
            <a:r>
              <a:rPr lang="en-CA" sz="2800" dirty="0" smtClean="0"/>
              <a:t>8 Full Professors appointed by President</a:t>
            </a:r>
            <a:endParaRPr lang="en-CA" sz="2800" dirty="0"/>
          </a:p>
          <a:p>
            <a:pPr marL="560896" lvl="1" indent="-268288">
              <a:buFont typeface="Arial" panose="020B0604020202020204" pitchFamily="34" charset="0"/>
              <a:buChar char="•"/>
            </a:pPr>
            <a:r>
              <a:rPr lang="en-CA" sz="2800" dirty="0" smtClean="0"/>
              <a:t>8 Full Professors elected by Senate</a:t>
            </a:r>
          </a:p>
          <a:p>
            <a:pPr marL="560896" lvl="1" indent="-268288">
              <a:buFont typeface="Arial" panose="020B0604020202020204" pitchFamily="34" charset="0"/>
              <a:buChar char="•"/>
            </a:pPr>
            <a:r>
              <a:rPr lang="en-CA" sz="2800" dirty="0" smtClean="0"/>
              <a:t>CUASA observer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3000" dirty="0" smtClean="0"/>
              <a:t>Files presented by the Dean of each Faculty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3000" dirty="0" smtClean="0"/>
              <a:t>UPC recommendations binding on President</a:t>
            </a:r>
            <a:endParaRPr lang="en-CA" sz="3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5735782" y="1845734"/>
          <a:ext cx="2630978" cy="1456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0978"/>
              </a:tblGrid>
              <a:tr h="343284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Possible Decisions by UPC</a:t>
                      </a:r>
                      <a:endParaRPr lang="en-CA" sz="1600" dirty="0"/>
                    </a:p>
                  </a:txBody>
                  <a:tcPr/>
                </a:tc>
              </a:tr>
              <a:tr h="556757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Promotion be granted</a:t>
                      </a:r>
                      <a:endParaRPr lang="en-CA" sz="1600" dirty="0"/>
                    </a:p>
                  </a:txBody>
                  <a:tcPr/>
                </a:tc>
              </a:tr>
              <a:tr h="556757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Promotion be denied</a:t>
                      </a:r>
                      <a:endParaRPr lang="en-CA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4553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Negative Decisions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2800" dirty="0" smtClean="0"/>
              <a:t>Negative decisions at any level must advise the member of areas requiring further development.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2800" dirty="0" smtClean="0"/>
              <a:t>At department level, may submit additional information to the Dean.</a:t>
            </a:r>
            <a:endParaRPr lang="en-CA" sz="26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860392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600" dirty="0" smtClean="0"/>
              <a:t>Questions?</a:t>
            </a:r>
            <a:endParaRPr lang="en-CA" sz="6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98265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CA" sz="5400" dirty="0" smtClean="0"/>
              <a:t>Part 2: The Dossier</a:t>
            </a:r>
            <a:endParaRPr lang="en-CA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5038" y="3429000"/>
            <a:ext cx="7543800" cy="2169621"/>
          </a:xfrm>
        </p:spPr>
        <p:txBody>
          <a:bodyPr>
            <a:normAutofit/>
          </a:bodyPr>
          <a:lstStyle/>
          <a:p>
            <a:r>
              <a:rPr lang="en-CA" sz="2800" b="1" cap="non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Highlighting Your Accomplishments</a:t>
            </a:r>
            <a:endParaRPr lang="en-CA" sz="2800" b="1" cap="non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98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Preparing the Dossier</a:t>
            </a:r>
            <a:endParaRPr lang="en-CA" dirty="0"/>
          </a:p>
        </p:txBody>
      </p:sp>
      <p:sp>
        <p:nvSpPr>
          <p:cNvPr id="5" name="Content Placeholder 7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>
            <a:normAutofit/>
          </a:bodyPr>
          <a:lstStyle/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3600" dirty="0" smtClean="0"/>
              <a:t>Discuss the decision to apply with:</a:t>
            </a:r>
          </a:p>
          <a:p>
            <a:pPr marL="560896" lvl="1" indent="-2682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3200" dirty="0" smtClean="0"/>
              <a:t>Chair/Director</a:t>
            </a:r>
          </a:p>
          <a:p>
            <a:pPr marL="560896" lvl="1" indent="-2682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3200" dirty="0" smtClean="0"/>
              <a:t>Dean</a:t>
            </a:r>
          </a:p>
          <a:p>
            <a:pPr marL="560896" lvl="1" indent="-2682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3200" dirty="0" smtClean="0"/>
              <a:t>CUASA</a:t>
            </a:r>
          </a:p>
          <a:p>
            <a:pPr marL="268288" indent="-26828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CA" sz="3400" dirty="0" smtClean="0"/>
              <a:t>Meetings should normally be face to face.</a:t>
            </a:r>
          </a:p>
        </p:txBody>
      </p:sp>
    </p:spTree>
    <p:extLst>
      <p:ext uri="{BB962C8B-B14F-4D97-AF65-F5344CB8AC3E}">
        <p14:creationId xmlns:p14="http://schemas.microsoft.com/office/powerpoint/2010/main" val="11852437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Evidence of Your Work</a:t>
            </a:r>
            <a:endParaRPr lang="en-CA" dirty="0"/>
          </a:p>
        </p:txBody>
      </p:sp>
      <p:sp>
        <p:nvSpPr>
          <p:cNvPr id="5" name="Content Placeholder 7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023360"/>
          </a:xfrm>
        </p:spPr>
        <p:txBody>
          <a:bodyPr>
            <a:normAutofit/>
          </a:bodyPr>
          <a:lstStyle/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3600" dirty="0" smtClean="0"/>
              <a:t>Evidence must be:</a:t>
            </a:r>
          </a:p>
          <a:p>
            <a:pPr marL="560896" lvl="1" indent="-268288">
              <a:buFont typeface="Arial" panose="020B0604020202020204" pitchFamily="34" charset="0"/>
              <a:buChar char="•"/>
            </a:pPr>
            <a:r>
              <a:rPr lang="en-CA" sz="3200" dirty="0" smtClean="0"/>
              <a:t>Credible</a:t>
            </a:r>
          </a:p>
          <a:p>
            <a:pPr marL="743776" lvl="2" indent="-268288">
              <a:buFont typeface="Arial" panose="020B0604020202020204" pitchFamily="34" charset="0"/>
              <a:buChar char="•"/>
            </a:pPr>
            <a:r>
              <a:rPr lang="en-CA" sz="2800" dirty="0" smtClean="0"/>
              <a:t>Padding or faking will only undermine the dossier.</a:t>
            </a:r>
          </a:p>
          <a:p>
            <a:pPr marL="560896" lvl="1" indent="-268288">
              <a:buFont typeface="Arial" panose="020B0604020202020204" pitchFamily="34" charset="0"/>
              <a:buChar char="•"/>
            </a:pPr>
            <a:r>
              <a:rPr lang="en-CA" sz="3200" dirty="0" smtClean="0"/>
              <a:t>Genuine</a:t>
            </a:r>
          </a:p>
          <a:p>
            <a:pPr marL="560896" lvl="1" indent="-268288">
              <a:buFont typeface="Arial" panose="020B0604020202020204" pitchFamily="34" charset="0"/>
              <a:buChar char="•"/>
            </a:pPr>
            <a:r>
              <a:rPr lang="en-CA" sz="3200" dirty="0" smtClean="0"/>
              <a:t>Arms Length</a:t>
            </a:r>
          </a:p>
          <a:p>
            <a:pPr marL="743776" lvl="2" indent="-268288">
              <a:buFont typeface="Arial" panose="020B0604020202020204" pitchFamily="34" charset="0"/>
              <a:buChar char="•"/>
            </a:pPr>
            <a:r>
              <a:rPr lang="en-CA" sz="2800" dirty="0" smtClean="0"/>
              <a:t>Avoid using your best friend, supervisor or collaborator as a referee.</a:t>
            </a:r>
          </a:p>
        </p:txBody>
      </p:sp>
    </p:spTree>
    <p:extLst>
      <p:ext uri="{BB962C8B-B14F-4D97-AF65-F5344CB8AC3E}">
        <p14:creationId xmlns:p14="http://schemas.microsoft.com/office/powerpoint/2010/main" val="22161149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dirty="0" smtClean="0"/>
              <a:t>Dossier: </a:t>
            </a:r>
            <a:r>
              <a:rPr lang="en-CA" sz="4400" i="1" dirty="0" smtClean="0"/>
              <a:t>Sample</a:t>
            </a:r>
            <a:r>
              <a:rPr lang="en-CA" sz="4400" dirty="0" smtClean="0"/>
              <a:t> Table of Contents</a:t>
            </a:r>
            <a:endParaRPr lang="en-CA" sz="4400" dirty="0"/>
          </a:p>
        </p:txBody>
      </p:sp>
      <p:sp>
        <p:nvSpPr>
          <p:cNvPr id="5" name="Content Placeholder 7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224866"/>
          </a:xfrm>
        </p:spPr>
        <p:txBody>
          <a:bodyPr>
            <a:normAutofit/>
          </a:bodyPr>
          <a:lstStyle/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3600" dirty="0" smtClean="0"/>
              <a:t>Personal Statement</a:t>
            </a:r>
          </a:p>
          <a:p>
            <a:pPr marL="560896" lvl="1" indent="-268288">
              <a:buFont typeface="Arial" panose="020B0604020202020204" pitchFamily="34" charset="0"/>
              <a:buChar char="•"/>
            </a:pPr>
            <a:r>
              <a:rPr lang="en-CA" sz="2800" dirty="0" smtClean="0"/>
              <a:t>Indicators of Professional/Community Service and Professional Interests/Research/Scholarship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3600" dirty="0" smtClean="0"/>
              <a:t>Teaching</a:t>
            </a:r>
          </a:p>
          <a:p>
            <a:pPr marL="560896" lvl="1" indent="-268288">
              <a:buFont typeface="Arial" panose="020B0604020202020204" pitchFamily="34" charset="0"/>
              <a:buChar char="•"/>
            </a:pPr>
            <a:r>
              <a:rPr lang="en-CA" sz="2800" dirty="0" smtClean="0"/>
              <a:t>Teaching Philosophy/Pedagogy/Innovation</a:t>
            </a:r>
          </a:p>
          <a:p>
            <a:pPr marL="560896" lvl="1" indent="-268288">
              <a:buFont typeface="Arial" panose="020B0604020202020204" pitchFamily="34" charset="0"/>
              <a:buChar char="•"/>
            </a:pPr>
            <a:r>
              <a:rPr lang="en-CA" sz="2800" dirty="0" smtClean="0"/>
              <a:t>Teaching Scores</a:t>
            </a:r>
          </a:p>
          <a:p>
            <a:pPr marL="560896" lvl="1" indent="-268288">
              <a:buFont typeface="Arial" panose="020B0604020202020204" pitchFamily="34" charset="0"/>
              <a:buChar char="•"/>
            </a:pPr>
            <a:r>
              <a:rPr lang="en-CA" sz="2800" dirty="0" smtClean="0"/>
              <a:t>EDC courses or other educational training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3600" dirty="0" smtClean="0"/>
              <a:t>Recent Curriculum Vitae</a:t>
            </a:r>
          </a:p>
        </p:txBody>
      </p:sp>
    </p:spTree>
    <p:extLst>
      <p:ext uri="{BB962C8B-B14F-4D97-AF65-F5344CB8AC3E}">
        <p14:creationId xmlns:p14="http://schemas.microsoft.com/office/powerpoint/2010/main" val="25258978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dirty="0" smtClean="0"/>
              <a:t>Anatomy of the Cover Letter</a:t>
            </a:r>
            <a:endParaRPr lang="en-CA" sz="4400" dirty="0"/>
          </a:p>
        </p:txBody>
      </p:sp>
      <p:sp>
        <p:nvSpPr>
          <p:cNvPr id="5" name="Content Placeholder 7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224866"/>
          </a:xfrm>
        </p:spPr>
        <p:txBody>
          <a:bodyPr>
            <a:normAutofit/>
          </a:bodyPr>
          <a:lstStyle/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3600" dirty="0" smtClean="0"/>
              <a:t>The cover letter should include three sections:</a:t>
            </a:r>
          </a:p>
          <a:p>
            <a:pPr marL="560896" lvl="1" indent="-268288">
              <a:buFont typeface="Arial" panose="020B0604020202020204" pitchFamily="34" charset="0"/>
              <a:buChar char="•"/>
            </a:pPr>
            <a:r>
              <a:rPr lang="en-CA" sz="3400" dirty="0" smtClean="0"/>
              <a:t>Research</a:t>
            </a:r>
          </a:p>
          <a:p>
            <a:pPr marL="560896" lvl="1" indent="-268288">
              <a:buFont typeface="Arial" panose="020B0604020202020204" pitchFamily="34" charset="0"/>
              <a:buChar char="•"/>
            </a:pPr>
            <a:r>
              <a:rPr lang="en-CA" sz="3400" dirty="0" smtClean="0"/>
              <a:t>Teaching</a:t>
            </a:r>
          </a:p>
          <a:p>
            <a:pPr marL="560896" lvl="1" indent="-268288">
              <a:buFont typeface="Arial" panose="020B0604020202020204" pitchFamily="34" charset="0"/>
              <a:buChar char="•"/>
            </a:pPr>
            <a:r>
              <a:rPr lang="en-CA" sz="3400" dirty="0" smtClean="0"/>
              <a:t>Service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3600" dirty="0" smtClean="0"/>
              <a:t>Plus any other information you think will help make your case.</a:t>
            </a:r>
          </a:p>
        </p:txBody>
      </p:sp>
    </p:spTree>
    <p:extLst>
      <p:ext uri="{BB962C8B-B14F-4D97-AF65-F5344CB8AC3E}">
        <p14:creationId xmlns:p14="http://schemas.microsoft.com/office/powerpoint/2010/main" val="16306499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dirty="0" smtClean="0"/>
              <a:t>Curriculum Vitae</a:t>
            </a:r>
            <a:endParaRPr lang="en-CA" sz="4400" dirty="0"/>
          </a:p>
        </p:txBody>
      </p:sp>
      <p:sp>
        <p:nvSpPr>
          <p:cNvPr id="5" name="Content Placeholder 7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224866"/>
          </a:xfrm>
        </p:spPr>
        <p:txBody>
          <a:bodyPr>
            <a:normAutofit/>
          </a:bodyPr>
          <a:lstStyle/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3600" dirty="0" smtClean="0"/>
              <a:t>The curriculum vitae includes:</a:t>
            </a:r>
          </a:p>
          <a:p>
            <a:pPr marL="806958" lvl="1" indent="-514350"/>
            <a:r>
              <a:rPr lang="en-CA" sz="3200" dirty="0" smtClean="0"/>
              <a:t>Education</a:t>
            </a:r>
          </a:p>
          <a:p>
            <a:pPr marL="806958" lvl="1" indent="-514350"/>
            <a:r>
              <a:rPr lang="en-CA" sz="3400" dirty="0" smtClean="0"/>
              <a:t>Academic Employment</a:t>
            </a:r>
          </a:p>
          <a:p>
            <a:pPr marL="806958" lvl="1" indent="-514350"/>
            <a:r>
              <a:rPr lang="en-CA" sz="3400" dirty="0" smtClean="0"/>
              <a:t>Awards</a:t>
            </a:r>
          </a:p>
          <a:p>
            <a:pPr marL="806958" lvl="1" indent="-514350"/>
            <a:r>
              <a:rPr lang="en-CA" sz="3400" dirty="0" smtClean="0"/>
              <a:t>Publications</a:t>
            </a:r>
          </a:p>
          <a:p>
            <a:pPr marL="806958" lvl="1" indent="-514350"/>
            <a:r>
              <a:rPr lang="en-CA" sz="3400" dirty="0" smtClean="0"/>
              <a:t>Papers Presented</a:t>
            </a:r>
          </a:p>
        </p:txBody>
      </p:sp>
    </p:spTree>
    <p:extLst>
      <p:ext uri="{BB962C8B-B14F-4D97-AF65-F5344CB8AC3E}">
        <p14:creationId xmlns:p14="http://schemas.microsoft.com/office/powerpoint/2010/main" val="213165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CA" sz="5400" dirty="0" smtClean="0"/>
              <a:t>Part 1: The Tenure and Promotion Process</a:t>
            </a:r>
            <a:endParaRPr lang="en-CA" sz="5400" dirty="0"/>
          </a:p>
        </p:txBody>
      </p:sp>
      <p:sp>
        <p:nvSpPr>
          <p:cNvPr id="6" name="Subtitle 4"/>
          <p:cNvSpPr>
            <a:spLocks noGrp="1"/>
          </p:cNvSpPr>
          <p:nvPr>
            <p:ph type="subTitle" idx="1"/>
          </p:nvPr>
        </p:nvSpPr>
        <p:spPr>
          <a:xfrm>
            <a:off x="825038" y="3429000"/>
            <a:ext cx="7543800" cy="2169621"/>
          </a:xfrm>
        </p:spPr>
        <p:txBody>
          <a:bodyPr>
            <a:normAutofit/>
          </a:bodyPr>
          <a:lstStyle/>
          <a:p>
            <a:r>
              <a:rPr lang="en-CA" sz="2800" b="1" cap="non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What happens? When?</a:t>
            </a:r>
            <a:endParaRPr lang="en-CA" sz="2800" b="1" cap="non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09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dirty="0" smtClean="0"/>
              <a:t>Curriculum Vitae</a:t>
            </a:r>
            <a:endParaRPr lang="en-CA" sz="4400" dirty="0"/>
          </a:p>
        </p:txBody>
      </p:sp>
      <p:sp>
        <p:nvSpPr>
          <p:cNvPr id="5" name="Content Placeholder 7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224866"/>
          </a:xfrm>
        </p:spPr>
        <p:txBody>
          <a:bodyPr>
            <a:normAutofit/>
          </a:bodyPr>
          <a:lstStyle/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3600" dirty="0" smtClean="0"/>
              <a:t>The curriculum vitae includes:</a:t>
            </a:r>
          </a:p>
          <a:p>
            <a:pPr marL="806958" lvl="1" indent="-514350"/>
            <a:r>
              <a:rPr lang="en-CA" sz="3200" dirty="0"/>
              <a:t>Research Grants</a:t>
            </a:r>
          </a:p>
          <a:p>
            <a:pPr marL="806958" lvl="1" indent="-514350"/>
            <a:r>
              <a:rPr lang="en-CA" sz="3200" dirty="0"/>
              <a:t>Service to the Profession</a:t>
            </a:r>
          </a:p>
          <a:p>
            <a:pPr marL="806958" lvl="1" indent="-514350"/>
            <a:r>
              <a:rPr lang="en-CA" sz="3200" dirty="0"/>
              <a:t>Academic Responsibilities (graduate and undergraduate)</a:t>
            </a:r>
          </a:p>
          <a:p>
            <a:pPr marL="806958" lvl="1" indent="-514350"/>
            <a:r>
              <a:rPr lang="en-CA" sz="3200" dirty="0"/>
              <a:t>Administrative Responsibilities and Committees</a:t>
            </a:r>
          </a:p>
          <a:p>
            <a:pPr marL="806958" lvl="1" indent="-514350"/>
            <a:r>
              <a:rPr lang="en-CA" sz="3200" dirty="0"/>
              <a:t>Community Activities</a:t>
            </a:r>
          </a:p>
        </p:txBody>
      </p:sp>
    </p:spTree>
    <p:extLst>
      <p:ext uri="{BB962C8B-B14F-4D97-AF65-F5344CB8AC3E}">
        <p14:creationId xmlns:p14="http://schemas.microsoft.com/office/powerpoint/2010/main" val="25198276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dirty="0" smtClean="0"/>
              <a:t>Thinking About Research</a:t>
            </a:r>
            <a:endParaRPr lang="en-CA" sz="4400" dirty="0"/>
          </a:p>
        </p:txBody>
      </p:sp>
      <p:sp>
        <p:nvSpPr>
          <p:cNvPr id="5" name="Content Placeholder 7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224866"/>
          </a:xfrm>
        </p:spPr>
        <p:txBody>
          <a:bodyPr>
            <a:normAutofit/>
          </a:bodyPr>
          <a:lstStyle/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3600" dirty="0" smtClean="0"/>
              <a:t>Talk to colleagues, volunteer for tenure and promotion committees.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3600" dirty="0" smtClean="0"/>
              <a:t>Research varies widely from scholar to scholar and from department to department.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3600" dirty="0" smtClean="0"/>
              <a:t>Ask for help ahead of time!</a:t>
            </a:r>
          </a:p>
        </p:txBody>
      </p:sp>
    </p:spTree>
    <p:extLst>
      <p:ext uri="{BB962C8B-B14F-4D97-AF65-F5344CB8AC3E}">
        <p14:creationId xmlns:p14="http://schemas.microsoft.com/office/powerpoint/2010/main" val="12062470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dirty="0" smtClean="0"/>
              <a:t>Research and Scholarship</a:t>
            </a:r>
            <a:endParaRPr lang="en-CA" sz="4400" dirty="0"/>
          </a:p>
        </p:txBody>
      </p:sp>
      <p:sp>
        <p:nvSpPr>
          <p:cNvPr id="5" name="Content Placeholder 7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224866"/>
          </a:xfrm>
        </p:spPr>
        <p:txBody>
          <a:bodyPr>
            <a:normAutofit fontScale="92500" lnSpcReduction="10000"/>
          </a:bodyPr>
          <a:lstStyle/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3600" dirty="0" smtClean="0"/>
              <a:t>Acceptable forms of research vary by discipline: </a:t>
            </a:r>
          </a:p>
          <a:p>
            <a:pPr marL="560896" lvl="1" indent="-268288">
              <a:buFont typeface="Arial" panose="020B0604020202020204" pitchFamily="34" charset="0"/>
              <a:buChar char="•"/>
            </a:pPr>
            <a:r>
              <a:rPr lang="en-CA" sz="3400" dirty="0" smtClean="0"/>
              <a:t>Monographs</a:t>
            </a:r>
          </a:p>
          <a:p>
            <a:pPr marL="560896" lvl="1" indent="-268288">
              <a:buFont typeface="Arial" panose="020B0604020202020204" pitchFamily="34" charset="0"/>
              <a:buChar char="•"/>
            </a:pPr>
            <a:r>
              <a:rPr lang="en-CA" sz="3400" dirty="0" smtClean="0"/>
              <a:t>Refereed journal articles</a:t>
            </a:r>
          </a:p>
          <a:p>
            <a:pPr marL="560896" lvl="1" indent="-268288">
              <a:buFont typeface="Arial" panose="020B0604020202020204" pitchFamily="34" charset="0"/>
              <a:buChar char="•"/>
            </a:pPr>
            <a:r>
              <a:rPr lang="en-CA" sz="3400" dirty="0" smtClean="0"/>
              <a:t>Refereed conference proceedings</a:t>
            </a:r>
            <a:r>
              <a:rPr lang="en-CA" sz="3400" dirty="0"/>
              <a:t> </a:t>
            </a:r>
            <a:r>
              <a:rPr lang="en-CA" sz="3400" dirty="0" smtClean="0"/>
              <a:t>– acceptance rates?</a:t>
            </a:r>
          </a:p>
          <a:p>
            <a:pPr marL="560896" lvl="1" indent="-268288">
              <a:buFont typeface="Arial" panose="020B0604020202020204" pitchFamily="34" charset="0"/>
              <a:buChar char="•"/>
            </a:pPr>
            <a:r>
              <a:rPr lang="en-CA" sz="3400" dirty="0" smtClean="0"/>
              <a:t>Government reports, journalistic pieces, artistic and design pieces</a:t>
            </a:r>
          </a:p>
          <a:p>
            <a:pPr marL="560896" lvl="1" indent="-268288">
              <a:buFont typeface="Arial" panose="020B0604020202020204" pitchFamily="34" charset="0"/>
              <a:buChar char="•"/>
            </a:pPr>
            <a:r>
              <a:rPr lang="en-CA" sz="3400" dirty="0" smtClean="0"/>
              <a:t>Participation in working groups</a:t>
            </a:r>
          </a:p>
        </p:txBody>
      </p:sp>
    </p:spTree>
    <p:extLst>
      <p:ext uri="{BB962C8B-B14F-4D97-AF65-F5344CB8AC3E}">
        <p14:creationId xmlns:p14="http://schemas.microsoft.com/office/powerpoint/2010/main" val="40724901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dirty="0" smtClean="0"/>
              <a:t>Your Research Program</a:t>
            </a:r>
            <a:endParaRPr lang="en-CA" sz="4400" dirty="0"/>
          </a:p>
        </p:txBody>
      </p:sp>
      <p:sp>
        <p:nvSpPr>
          <p:cNvPr id="5" name="Content Placeholder 7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224866"/>
          </a:xfrm>
        </p:spPr>
        <p:txBody>
          <a:bodyPr>
            <a:normAutofit fontScale="92500" lnSpcReduction="20000"/>
          </a:bodyPr>
          <a:lstStyle/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3600" dirty="0" smtClean="0"/>
              <a:t>Independent research program and a research trajectory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3600" b="1" dirty="0" smtClean="0"/>
              <a:t>For Associate: </a:t>
            </a:r>
          </a:p>
          <a:p>
            <a:pPr marL="560896" lvl="1" indent="-268288">
              <a:buFont typeface="Arial" panose="020B0604020202020204" pitchFamily="34" charset="0"/>
              <a:buChar char="•"/>
            </a:pPr>
            <a:r>
              <a:rPr lang="en-CA" sz="3400" dirty="0" smtClean="0"/>
              <a:t>movement past or away from PhD</a:t>
            </a:r>
          </a:p>
          <a:p>
            <a:pPr marL="560896" lvl="1" indent="-268288">
              <a:buFont typeface="Arial" panose="020B0604020202020204" pitchFamily="34" charset="0"/>
              <a:buChar char="•"/>
            </a:pPr>
            <a:r>
              <a:rPr lang="en-CA" sz="3600" dirty="0" smtClean="0"/>
              <a:t>Independence from PhD supervisor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3600" dirty="0" smtClean="0"/>
              <a:t>Contribution to joint projects and jointly authored papers – first or second author;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3600" dirty="0" smtClean="0"/>
              <a:t>Identify arms length peer reviewers of scholarly publications</a:t>
            </a:r>
            <a:endParaRPr lang="en-CA" sz="3400" dirty="0" smtClean="0"/>
          </a:p>
        </p:txBody>
      </p:sp>
    </p:spTree>
    <p:extLst>
      <p:ext uri="{BB962C8B-B14F-4D97-AF65-F5344CB8AC3E}">
        <p14:creationId xmlns:p14="http://schemas.microsoft.com/office/powerpoint/2010/main" val="35254477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dirty="0" smtClean="0"/>
              <a:t>Research Grants</a:t>
            </a:r>
            <a:endParaRPr lang="en-CA" sz="4400" dirty="0"/>
          </a:p>
        </p:txBody>
      </p:sp>
      <p:sp>
        <p:nvSpPr>
          <p:cNvPr id="5" name="Content Placeholder 7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224866"/>
          </a:xfrm>
        </p:spPr>
        <p:txBody>
          <a:bodyPr>
            <a:normAutofit fontScale="92500"/>
          </a:bodyPr>
          <a:lstStyle/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3600" dirty="0" smtClean="0"/>
              <a:t>Research grants are being heavily emphasized by Provost’s Office.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3600" dirty="0" smtClean="0"/>
              <a:t>Funds are not equally available across all disciplines.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3600" dirty="0" smtClean="0"/>
              <a:t>“World class research can be done in the Humanities without research funding.”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3400" dirty="0" smtClean="0"/>
              <a:t>Success rates for SSHRC and NSERC are declining.</a:t>
            </a:r>
          </a:p>
        </p:txBody>
      </p:sp>
    </p:spTree>
    <p:extLst>
      <p:ext uri="{BB962C8B-B14F-4D97-AF65-F5344CB8AC3E}">
        <p14:creationId xmlns:p14="http://schemas.microsoft.com/office/powerpoint/2010/main" val="39628389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dirty="0" smtClean="0"/>
              <a:t>Research Grants</a:t>
            </a:r>
            <a:endParaRPr lang="en-CA" sz="4400" dirty="0"/>
          </a:p>
        </p:txBody>
      </p:sp>
      <p:sp>
        <p:nvSpPr>
          <p:cNvPr id="5" name="Content Placeholder 7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224866"/>
          </a:xfrm>
        </p:spPr>
        <p:txBody>
          <a:bodyPr>
            <a:normAutofit/>
          </a:bodyPr>
          <a:lstStyle/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2800" dirty="0" smtClean="0"/>
              <a:t>In Science and Engineering, increasing NSERC funding is ‘good’ but decreasing NSERC funding is ‘bad’.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2800" dirty="0" smtClean="0"/>
              <a:t>Any amount of money is good, but large amounts are better.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2800" dirty="0" smtClean="0"/>
              <a:t>Expectation that there will have been at least attempts to secure funding.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2800" dirty="0" smtClean="0"/>
              <a:t>Renewal of funding is good – shows sustained success</a:t>
            </a:r>
          </a:p>
        </p:txBody>
      </p:sp>
    </p:spTree>
    <p:extLst>
      <p:ext uri="{BB962C8B-B14F-4D97-AF65-F5344CB8AC3E}">
        <p14:creationId xmlns:p14="http://schemas.microsoft.com/office/powerpoint/2010/main" val="342193996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dirty="0" smtClean="0"/>
              <a:t>Talking About Teaching</a:t>
            </a:r>
            <a:endParaRPr lang="en-CA" sz="4400" dirty="0"/>
          </a:p>
        </p:txBody>
      </p:sp>
      <p:sp>
        <p:nvSpPr>
          <p:cNvPr id="5" name="Content Placeholder 7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224866"/>
          </a:xfrm>
        </p:spPr>
        <p:txBody>
          <a:bodyPr>
            <a:normAutofit/>
          </a:bodyPr>
          <a:lstStyle/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3400" dirty="0" smtClean="0"/>
              <a:t>Teaching evaluation scores are very important.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3400" dirty="0" smtClean="0"/>
              <a:t>Peer evaluations are available if needed.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3400" dirty="0" smtClean="0"/>
              <a:t>EDC is always available to help with your teaching.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3400" dirty="0" smtClean="0"/>
              <a:t>Again, ask for help early!</a:t>
            </a:r>
          </a:p>
        </p:txBody>
      </p:sp>
    </p:spTree>
    <p:extLst>
      <p:ext uri="{BB962C8B-B14F-4D97-AF65-F5344CB8AC3E}">
        <p14:creationId xmlns:p14="http://schemas.microsoft.com/office/powerpoint/2010/main" val="41449215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dirty="0" smtClean="0"/>
              <a:t>Teaching Evaluation Scores</a:t>
            </a:r>
            <a:endParaRPr lang="en-CA" sz="4400" dirty="0"/>
          </a:p>
        </p:txBody>
      </p:sp>
      <p:sp>
        <p:nvSpPr>
          <p:cNvPr id="5" name="Content Placeholder 7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224866"/>
          </a:xfrm>
        </p:spPr>
        <p:txBody>
          <a:bodyPr>
            <a:noAutofit/>
          </a:bodyPr>
          <a:lstStyle/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2500" dirty="0" smtClean="0"/>
              <a:t>Provide clear tables of all teaching scores for designated courses.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2500" dirty="0" smtClean="0"/>
              <a:t>Include good non-designated scores.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2500" dirty="0" smtClean="0"/>
              <a:t>As of September 2015 courses are no longer designated – lowest score is automatically dropped.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2500" dirty="0" smtClean="0"/>
              <a:t>Chart number of different courses and different sections.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2500" dirty="0" smtClean="0"/>
              <a:t>Indicate if elective or core course.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2500" dirty="0" smtClean="0"/>
              <a:t>Identify the student body taking the course (if relevant)</a:t>
            </a:r>
          </a:p>
        </p:txBody>
      </p:sp>
    </p:spTree>
    <p:extLst>
      <p:ext uri="{BB962C8B-B14F-4D97-AF65-F5344CB8AC3E}">
        <p14:creationId xmlns:p14="http://schemas.microsoft.com/office/powerpoint/2010/main" val="298796505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dirty="0" smtClean="0"/>
              <a:t>Teaching Dossier</a:t>
            </a:r>
            <a:endParaRPr lang="en-CA" sz="4400" dirty="0"/>
          </a:p>
        </p:txBody>
      </p:sp>
      <p:sp>
        <p:nvSpPr>
          <p:cNvPr id="5" name="Content Placeholder 7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224866"/>
          </a:xfrm>
        </p:spPr>
        <p:txBody>
          <a:bodyPr>
            <a:normAutofit/>
          </a:bodyPr>
          <a:lstStyle/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3400" dirty="0" smtClean="0"/>
              <a:t>Discuss your teaching philosophy / pedagogy.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3400" dirty="0" smtClean="0"/>
              <a:t>Address innovations in your teaching.</a:t>
            </a:r>
          </a:p>
        </p:txBody>
      </p:sp>
    </p:spTree>
    <p:extLst>
      <p:ext uri="{BB962C8B-B14F-4D97-AF65-F5344CB8AC3E}">
        <p14:creationId xmlns:p14="http://schemas.microsoft.com/office/powerpoint/2010/main" val="3892265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dirty="0" smtClean="0"/>
              <a:t>Student Supervision</a:t>
            </a:r>
            <a:endParaRPr lang="en-CA" sz="4400" dirty="0"/>
          </a:p>
        </p:txBody>
      </p:sp>
      <p:sp>
        <p:nvSpPr>
          <p:cNvPr id="5" name="Content Placeholder 7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224866"/>
          </a:xfrm>
        </p:spPr>
        <p:txBody>
          <a:bodyPr>
            <a:normAutofit/>
          </a:bodyPr>
          <a:lstStyle/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3400" dirty="0" smtClean="0"/>
              <a:t>Identify all graduate student supervisions, external examinations, participation in PhD examinations, etc.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3400" dirty="0" smtClean="0"/>
              <a:t>If your unit does not have a graduate program, indicate other ways in which you participate in graduate education and development.</a:t>
            </a:r>
          </a:p>
        </p:txBody>
      </p:sp>
    </p:spTree>
    <p:extLst>
      <p:ext uri="{BB962C8B-B14F-4D97-AF65-F5344CB8AC3E}">
        <p14:creationId xmlns:p14="http://schemas.microsoft.com/office/powerpoint/2010/main" val="2669479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Faculty Tenure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2800" dirty="0" smtClean="0"/>
              <a:t>Tenure occurs one year earlier than promotion to Associate Professor, therefore criteria should be slightly less stringent than for promotion to Associate.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2800" dirty="0" smtClean="0"/>
              <a:t>Criteria for tenure are not listed.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2800" dirty="0" smtClean="0"/>
              <a:t>Criteria for promotion (Appendix B) and past practice are used as a guide.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93794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dirty="0" smtClean="0"/>
              <a:t>Reflecting on Service</a:t>
            </a:r>
            <a:endParaRPr lang="en-CA" sz="4400" dirty="0"/>
          </a:p>
        </p:txBody>
      </p:sp>
      <p:sp>
        <p:nvSpPr>
          <p:cNvPr id="5" name="Content Placeholder 7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224866"/>
          </a:xfrm>
        </p:spPr>
        <p:txBody>
          <a:bodyPr>
            <a:normAutofit/>
          </a:bodyPr>
          <a:lstStyle/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3400" dirty="0" smtClean="0"/>
              <a:t>Yes, service matters!</a:t>
            </a:r>
            <a:r>
              <a:rPr lang="en-CA" sz="3400" dirty="0"/>
              <a:t> </a:t>
            </a:r>
            <a:r>
              <a:rPr lang="en-CA" sz="3400" dirty="0" smtClean="0"/>
              <a:t>It includes:</a:t>
            </a:r>
          </a:p>
          <a:p>
            <a:pPr marL="560896" lvl="1" indent="-268288">
              <a:buFont typeface="Arial" panose="020B0604020202020204" pitchFamily="34" charset="0"/>
              <a:buChar char="•"/>
            </a:pPr>
            <a:r>
              <a:rPr lang="en-CA" sz="3200" dirty="0" smtClean="0"/>
              <a:t>Service to the department, faculty, university and CUASA</a:t>
            </a:r>
          </a:p>
          <a:p>
            <a:pPr marL="560896" lvl="1" indent="-268288">
              <a:buFont typeface="Arial" panose="020B0604020202020204" pitchFamily="34" charset="0"/>
              <a:buChar char="•"/>
            </a:pPr>
            <a:r>
              <a:rPr lang="en-CA" sz="3200" dirty="0" smtClean="0"/>
              <a:t>Service to the community</a:t>
            </a:r>
          </a:p>
          <a:p>
            <a:pPr marL="560896" lvl="1" indent="-268288">
              <a:buFont typeface="Arial" panose="020B0604020202020204" pitchFamily="34" charset="0"/>
              <a:buChar char="•"/>
            </a:pPr>
            <a:r>
              <a:rPr lang="en-CA" sz="3200" dirty="0" smtClean="0"/>
              <a:t>Service to the profession</a:t>
            </a:r>
          </a:p>
          <a:p>
            <a:pPr marL="560896" lvl="1" indent="-268288">
              <a:buFont typeface="Arial" panose="020B0604020202020204" pitchFamily="34" charset="0"/>
              <a:buChar char="•"/>
            </a:pPr>
            <a:r>
              <a:rPr lang="en-CA" sz="3200" dirty="0" smtClean="0"/>
              <a:t>Service to the scholarly community</a:t>
            </a:r>
          </a:p>
          <a:p>
            <a:pPr marL="560896" lvl="1" indent="-268288">
              <a:buFont typeface="Arial" panose="020B0604020202020204" pitchFamily="34" charset="0"/>
              <a:buChar char="•"/>
            </a:pPr>
            <a:r>
              <a:rPr lang="en-CA" sz="3200" dirty="0" smtClean="0"/>
              <a:t>Professional achievement</a:t>
            </a:r>
          </a:p>
        </p:txBody>
      </p:sp>
    </p:spTree>
    <p:extLst>
      <p:ext uri="{BB962C8B-B14F-4D97-AF65-F5344CB8AC3E}">
        <p14:creationId xmlns:p14="http://schemas.microsoft.com/office/powerpoint/2010/main" val="40292119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dirty="0" smtClean="0"/>
              <a:t>Reference Letters</a:t>
            </a:r>
            <a:endParaRPr lang="en-CA" sz="4400" dirty="0"/>
          </a:p>
        </p:txBody>
      </p:sp>
      <p:sp>
        <p:nvSpPr>
          <p:cNvPr id="5" name="Content Placeholder 7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224866"/>
          </a:xfrm>
        </p:spPr>
        <p:txBody>
          <a:bodyPr>
            <a:normAutofit fontScale="92500" lnSpcReduction="20000"/>
          </a:bodyPr>
          <a:lstStyle/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3200" b="1" dirty="0" smtClean="0"/>
              <a:t>For Associate:</a:t>
            </a:r>
            <a:r>
              <a:rPr lang="en-CA" sz="3200" dirty="0" smtClean="0"/>
              <a:t> Candidate submits 2 names. Chair/Director chooses 2 others.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3200" b="1" dirty="0" smtClean="0"/>
              <a:t>For Full</a:t>
            </a:r>
            <a:r>
              <a:rPr lang="en-CA" sz="3200" b="1" dirty="0"/>
              <a:t>: </a:t>
            </a:r>
            <a:r>
              <a:rPr lang="en-CA" sz="3200" dirty="0"/>
              <a:t>Candidate submits 2 names. Chair/Director chooses </a:t>
            </a:r>
            <a:r>
              <a:rPr lang="en-CA" sz="3200" dirty="0" smtClean="0"/>
              <a:t>3 </a:t>
            </a:r>
            <a:r>
              <a:rPr lang="en-CA" sz="3200" dirty="0"/>
              <a:t>others</a:t>
            </a:r>
            <a:r>
              <a:rPr lang="en-CA" sz="3200" dirty="0" smtClean="0"/>
              <a:t>.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3200" dirty="0" smtClean="0"/>
              <a:t>Candidate’s list includes qualifications, potential conflicts of interest and contact information.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3200" dirty="0" smtClean="0"/>
              <a:t>All letters received are included. Dossier should include at least 3.</a:t>
            </a:r>
          </a:p>
          <a:p>
            <a:pPr marL="560896" lvl="1" indent="-268288">
              <a:buFont typeface="Arial" panose="020B0604020202020204" pitchFamily="34" charset="0"/>
              <a:buChar char="•"/>
            </a:pPr>
            <a:r>
              <a:rPr lang="en-CA" sz="3000" dirty="0" smtClean="0"/>
              <a:t>Two must be solicited from the list supplied by the candidate.</a:t>
            </a:r>
          </a:p>
        </p:txBody>
      </p:sp>
    </p:spTree>
    <p:extLst>
      <p:ext uri="{BB962C8B-B14F-4D97-AF65-F5344CB8AC3E}">
        <p14:creationId xmlns:p14="http://schemas.microsoft.com/office/powerpoint/2010/main" val="10456019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dirty="0" smtClean="0"/>
              <a:t>Reference Letters</a:t>
            </a:r>
            <a:endParaRPr lang="en-CA" sz="4400" dirty="0"/>
          </a:p>
        </p:txBody>
      </p:sp>
      <p:sp>
        <p:nvSpPr>
          <p:cNvPr id="5" name="Content Placeholder 7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224866"/>
          </a:xfrm>
        </p:spPr>
        <p:txBody>
          <a:bodyPr>
            <a:normAutofit lnSpcReduction="10000"/>
          </a:bodyPr>
          <a:lstStyle/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3400" dirty="0" smtClean="0"/>
              <a:t>In-house referees are technically admissible but are almost worthless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3400" dirty="0" smtClean="0"/>
              <a:t>Referees with distance from the candidate carry more weight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3400" dirty="0" smtClean="0"/>
              <a:t>Former colleagues and/or co-authors carry little weight as referees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3400" dirty="0" smtClean="0"/>
              <a:t>Referees with arms length objectivity is very desirable</a:t>
            </a:r>
            <a:endParaRPr lang="en-CA" sz="3000" dirty="0" smtClean="0"/>
          </a:p>
        </p:txBody>
      </p:sp>
    </p:spTree>
    <p:extLst>
      <p:ext uri="{BB962C8B-B14F-4D97-AF65-F5344CB8AC3E}">
        <p14:creationId xmlns:p14="http://schemas.microsoft.com/office/powerpoint/2010/main" val="404685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600" dirty="0" smtClean="0"/>
              <a:t>Questions?</a:t>
            </a:r>
            <a:endParaRPr lang="en-CA" sz="6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716373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CA" sz="5400" dirty="0" smtClean="0"/>
              <a:t>Part 3: The Appeal</a:t>
            </a:r>
            <a:endParaRPr lang="en-CA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25038" y="3429000"/>
            <a:ext cx="7543800" cy="2169621"/>
          </a:xfrm>
        </p:spPr>
        <p:txBody>
          <a:bodyPr>
            <a:normAutofit/>
          </a:bodyPr>
          <a:lstStyle/>
          <a:p>
            <a:r>
              <a:rPr lang="en-CA" sz="2800" b="1" cap="none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Facing and Overcoming a Denial</a:t>
            </a:r>
            <a:endParaRPr lang="en-CA" sz="2800" b="1" cap="none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26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dirty="0" smtClean="0"/>
              <a:t>When will I know?</a:t>
            </a:r>
            <a:endParaRPr lang="en-CA" sz="4400" dirty="0"/>
          </a:p>
        </p:txBody>
      </p:sp>
      <p:sp>
        <p:nvSpPr>
          <p:cNvPr id="5" name="Content Placeholder 7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22486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CA" sz="2400" dirty="0" smtClean="0"/>
          </a:p>
          <a:p>
            <a:pPr marL="0" indent="0">
              <a:buNone/>
            </a:pPr>
            <a:r>
              <a:rPr lang="en-CA" sz="2400" dirty="0" smtClean="0"/>
              <a:t>The final day to be notified of the tenure decision is:</a:t>
            </a:r>
            <a:endParaRPr lang="en-CA" sz="2400" dirty="0"/>
          </a:p>
          <a:p>
            <a:pPr marL="0" indent="0" algn="ctr">
              <a:buNone/>
            </a:pPr>
            <a:r>
              <a:rPr lang="en-CA" sz="3600" b="1" dirty="0" smtClean="0"/>
              <a:t>DECEMBER 21</a:t>
            </a:r>
          </a:p>
          <a:p>
            <a:pPr marL="0" indent="0">
              <a:buNone/>
            </a:pPr>
            <a:r>
              <a:rPr lang="en-CA" sz="2400" dirty="0"/>
              <a:t>The final day to be notified of the promotion decision is: </a:t>
            </a:r>
            <a:endParaRPr lang="en-CA" sz="3600" dirty="0"/>
          </a:p>
          <a:p>
            <a:pPr marL="0" indent="0" algn="ctr">
              <a:buNone/>
            </a:pPr>
            <a:r>
              <a:rPr lang="en-CA" sz="3600" b="1" dirty="0"/>
              <a:t>MAY </a:t>
            </a:r>
            <a:r>
              <a:rPr lang="en-CA" sz="3600" b="1" dirty="0" smtClean="0"/>
              <a:t>1</a:t>
            </a:r>
            <a:endParaRPr lang="en-CA" sz="3600" dirty="0" smtClean="0"/>
          </a:p>
          <a:p>
            <a:pPr marL="0" indent="0">
              <a:buNone/>
            </a:pPr>
            <a:r>
              <a:rPr lang="en-CA" sz="2400" dirty="0" smtClean="0"/>
              <a:t>Contact us immediately in the event of a denial.</a:t>
            </a:r>
          </a:p>
        </p:txBody>
      </p:sp>
    </p:spTree>
    <p:extLst>
      <p:ext uri="{BB962C8B-B14F-4D97-AF65-F5344CB8AC3E}">
        <p14:creationId xmlns:p14="http://schemas.microsoft.com/office/powerpoint/2010/main" val="32081647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dirty="0" smtClean="0"/>
              <a:t>Who do I contact?</a:t>
            </a:r>
            <a:endParaRPr lang="en-CA" sz="4400" dirty="0"/>
          </a:p>
        </p:txBody>
      </p:sp>
      <p:sp>
        <p:nvSpPr>
          <p:cNvPr id="5" name="Content Placeholder 7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224866"/>
          </a:xfrm>
        </p:spPr>
        <p:txBody>
          <a:bodyPr>
            <a:normAutofit/>
          </a:bodyPr>
          <a:lstStyle/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3400" dirty="0" smtClean="0"/>
              <a:t>Contact either:</a:t>
            </a:r>
          </a:p>
          <a:p>
            <a:pPr marL="560896" lvl="1" indent="-268288">
              <a:buFont typeface="Arial" panose="020B0604020202020204" pitchFamily="34" charset="0"/>
              <a:buChar char="•"/>
            </a:pPr>
            <a:r>
              <a:rPr lang="en-CA" sz="3200" dirty="0" smtClean="0"/>
              <a:t>Grievance Chair</a:t>
            </a:r>
          </a:p>
          <a:p>
            <a:pPr marL="743776" lvl="2" indent="-268288">
              <a:buFont typeface="Arial" panose="020B0604020202020204" pitchFamily="34" charset="0"/>
              <a:buChar char="•"/>
            </a:pPr>
            <a:r>
              <a:rPr lang="en-CA" sz="2800" dirty="0" smtClean="0"/>
              <a:t>Pum van Veldhoven</a:t>
            </a:r>
            <a:endParaRPr lang="en-CA" sz="2800" dirty="0"/>
          </a:p>
          <a:p>
            <a:pPr marL="743776" lvl="2" indent="-268288">
              <a:buFont typeface="Arial" panose="020B0604020202020204" pitchFamily="34" charset="0"/>
              <a:buChar char="•"/>
            </a:pPr>
            <a:r>
              <a:rPr lang="en-CA" sz="2800" dirty="0" smtClean="0">
                <a:hlinkClick r:id="rId2"/>
              </a:rPr>
              <a:t>grievancechair@cuasa.ca</a:t>
            </a:r>
            <a:r>
              <a:rPr lang="en-CA" sz="2800" dirty="0" smtClean="0"/>
              <a:t> </a:t>
            </a:r>
          </a:p>
          <a:p>
            <a:pPr marL="560896" lvl="1" indent="-268288">
              <a:buFont typeface="Arial" panose="020B0604020202020204" pitchFamily="34" charset="0"/>
              <a:buChar char="•"/>
            </a:pPr>
            <a:r>
              <a:rPr lang="en-CA" sz="3200" dirty="0" smtClean="0"/>
              <a:t>Senior Grievance and Arbitration Officer</a:t>
            </a:r>
          </a:p>
          <a:p>
            <a:pPr marL="743776" lvl="2" indent="-268288">
              <a:buFont typeface="Arial" panose="020B0604020202020204" pitchFamily="34" charset="0"/>
              <a:buChar char="•"/>
            </a:pPr>
            <a:r>
              <a:rPr lang="en-CA" sz="2800" dirty="0" smtClean="0"/>
              <a:t>Christal Côté</a:t>
            </a:r>
          </a:p>
          <a:p>
            <a:pPr marL="743776" lvl="2" indent="-268288">
              <a:buFont typeface="Arial" panose="020B0604020202020204" pitchFamily="34" charset="0"/>
              <a:buChar char="•"/>
            </a:pPr>
            <a:r>
              <a:rPr lang="en-CA" sz="2800" dirty="0" smtClean="0">
                <a:hlinkClick r:id="rId3"/>
              </a:rPr>
              <a:t>christal.cote@cuasa.ca</a:t>
            </a:r>
            <a:endParaRPr lang="en-CA" sz="2800" dirty="0"/>
          </a:p>
          <a:p>
            <a:pPr marL="743776" lvl="2" indent="-268288">
              <a:buFont typeface="Arial" panose="020B0604020202020204" pitchFamily="34" charset="0"/>
              <a:buChar char="•"/>
            </a:pPr>
            <a:r>
              <a:rPr lang="en-CA" sz="2800" dirty="0" smtClean="0"/>
              <a:t>613-520-2600 x 8329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64296124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dirty="0" smtClean="0"/>
              <a:t>Appeal Timeline</a:t>
            </a:r>
            <a:endParaRPr lang="en-CA" sz="4400" dirty="0"/>
          </a:p>
        </p:txBody>
      </p:sp>
      <p:sp>
        <p:nvSpPr>
          <p:cNvPr id="5" name="Content Placeholder 7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224866"/>
          </a:xfrm>
        </p:spPr>
        <p:txBody>
          <a:bodyPr>
            <a:normAutofit/>
          </a:bodyPr>
          <a:lstStyle/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3400" dirty="0" smtClean="0"/>
              <a:t>Process is the one in the current collective agreement.</a:t>
            </a:r>
            <a:endParaRPr lang="en-CA" sz="2800" dirty="0" smtClean="0"/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3400" dirty="0" smtClean="0"/>
              <a:t>Appeal must be filed within 15 working days of the receipt of the letter.</a:t>
            </a:r>
          </a:p>
        </p:txBody>
      </p:sp>
    </p:spTree>
    <p:extLst>
      <p:ext uri="{BB962C8B-B14F-4D97-AF65-F5344CB8AC3E}">
        <p14:creationId xmlns:p14="http://schemas.microsoft.com/office/powerpoint/2010/main" val="133333099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dirty="0" smtClean="0"/>
              <a:t>Sample Tenure Appeal Timeline</a:t>
            </a:r>
            <a:endParaRPr lang="en-CA" sz="4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5221024"/>
              </p:ext>
            </p:extLst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732351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dirty="0" smtClean="0"/>
              <a:t>Sample Promotion Appeal Timeline</a:t>
            </a:r>
            <a:endParaRPr lang="en-CA" sz="4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822325" y="1846263"/>
          <a:ext cx="75438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14361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800" dirty="0" smtClean="0"/>
              <a:t>Associate Professor Promotion Criteria</a:t>
            </a:r>
            <a:endParaRPr lang="en-CA" sz="38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22959" y="1845733"/>
            <a:ext cx="7543801" cy="4416521"/>
          </a:xfrm>
        </p:spPr>
        <p:txBody>
          <a:bodyPr>
            <a:normAutofit/>
          </a:bodyPr>
          <a:lstStyle/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2800" dirty="0" smtClean="0"/>
              <a:t>Criteria for promotion outlined in Appendix B.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2800" dirty="0" smtClean="0"/>
              <a:t>Based on:</a:t>
            </a:r>
          </a:p>
          <a:p>
            <a:pPr marL="560896" lvl="1" indent="-26828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sz="4000" dirty="0" smtClean="0"/>
              <a:t>Teaching</a:t>
            </a:r>
          </a:p>
          <a:p>
            <a:pPr marL="560896" lvl="1" indent="-26828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sz="4000" dirty="0" smtClean="0"/>
              <a:t>Scholarship</a:t>
            </a:r>
          </a:p>
          <a:p>
            <a:pPr marL="560896" lvl="1" indent="-268288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CA" sz="4000" dirty="0" smtClean="0"/>
              <a:t>Service</a:t>
            </a:r>
          </a:p>
        </p:txBody>
      </p:sp>
    </p:spTree>
    <p:extLst>
      <p:ext uri="{BB962C8B-B14F-4D97-AF65-F5344CB8AC3E}">
        <p14:creationId xmlns:p14="http://schemas.microsoft.com/office/powerpoint/2010/main" val="262044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Tenure and Promotion Appeals Committee (TPAC)</a:t>
            </a:r>
            <a:endParaRPr lang="en-CA" sz="4000" dirty="0"/>
          </a:p>
        </p:txBody>
      </p:sp>
      <p:sp>
        <p:nvSpPr>
          <p:cNvPr id="5" name="Content Placeholder 7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224866"/>
          </a:xfrm>
        </p:spPr>
        <p:txBody>
          <a:bodyPr>
            <a:normAutofit/>
          </a:bodyPr>
          <a:lstStyle/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3400" dirty="0"/>
              <a:t>A</a:t>
            </a:r>
            <a:r>
              <a:rPr lang="en-CA" sz="3400" dirty="0" smtClean="0"/>
              <a:t>ppeals </a:t>
            </a:r>
            <a:r>
              <a:rPr lang="en-CA" sz="3400" dirty="0"/>
              <a:t>are heard by the Tenure and Promotion Appeals Committee</a:t>
            </a:r>
            <a:r>
              <a:rPr lang="en-CA" sz="3400" dirty="0" smtClean="0"/>
              <a:t>.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3400" dirty="0" smtClean="0"/>
              <a:t>Made up of ten faculty members.</a:t>
            </a:r>
          </a:p>
          <a:p>
            <a:pPr marL="560896" lvl="1" indent="-268288">
              <a:buFont typeface="Arial" panose="020B0604020202020204" pitchFamily="34" charset="0"/>
              <a:buChar char="•"/>
            </a:pPr>
            <a:r>
              <a:rPr lang="en-CA" sz="3200" dirty="0" smtClean="0"/>
              <a:t>One member and one alternate from each faculty.</a:t>
            </a:r>
            <a:endParaRPr lang="en-CA" sz="3400" dirty="0" smtClean="0"/>
          </a:p>
          <a:p>
            <a:pPr marL="560896" lvl="1" indent="-268288">
              <a:buFont typeface="Arial" panose="020B0604020202020204" pitchFamily="34" charset="0"/>
              <a:buChar char="•"/>
            </a:pPr>
            <a:r>
              <a:rPr lang="en-CA" sz="3400" dirty="0" smtClean="0"/>
              <a:t>At least one from each faculty must be a Full Professor.</a:t>
            </a:r>
            <a:endParaRPr lang="en-CA" sz="3200" dirty="0" smtClean="0"/>
          </a:p>
        </p:txBody>
      </p:sp>
    </p:spTree>
    <p:extLst>
      <p:ext uri="{BB962C8B-B14F-4D97-AF65-F5344CB8AC3E}">
        <p14:creationId xmlns:p14="http://schemas.microsoft.com/office/powerpoint/2010/main" val="376202979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Appeal Grounds</a:t>
            </a:r>
            <a:endParaRPr lang="en-CA" sz="4000" dirty="0"/>
          </a:p>
        </p:txBody>
      </p:sp>
      <p:sp>
        <p:nvSpPr>
          <p:cNvPr id="5" name="Content Placeholder 7"/>
          <p:cNvSpPr>
            <a:spLocks noGrp="1"/>
          </p:cNvSpPr>
          <p:nvPr>
            <p:ph idx="1"/>
          </p:nvPr>
        </p:nvSpPr>
        <p:spPr>
          <a:xfrm>
            <a:off x="822959" y="1845734"/>
            <a:ext cx="7543801" cy="4224866"/>
          </a:xfrm>
        </p:spPr>
        <p:txBody>
          <a:bodyPr>
            <a:normAutofit/>
          </a:bodyPr>
          <a:lstStyle/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3400" dirty="0" smtClean="0"/>
              <a:t>Appeals can be made to TPAC on:</a:t>
            </a:r>
          </a:p>
          <a:p>
            <a:pPr marL="806958" lvl="1" indent="-514350">
              <a:buFont typeface="+mj-lt"/>
              <a:buAutoNum type="arabicPeriod"/>
            </a:pPr>
            <a:r>
              <a:rPr lang="en-CA" sz="3200" dirty="0" smtClean="0"/>
              <a:t>Procedural irregularity.</a:t>
            </a:r>
          </a:p>
          <a:p>
            <a:pPr marL="806958" lvl="1" indent="-514350">
              <a:buFont typeface="+mj-lt"/>
              <a:buAutoNum type="arabicPeriod"/>
            </a:pPr>
            <a:r>
              <a:rPr lang="en-CA" sz="3200" dirty="0" smtClean="0"/>
              <a:t>Discrimination.</a:t>
            </a:r>
          </a:p>
          <a:p>
            <a:pPr marL="806958" lvl="1" indent="-514350">
              <a:buFont typeface="+mj-lt"/>
              <a:buAutoNum type="arabicPeriod"/>
            </a:pPr>
            <a:r>
              <a:rPr lang="en-CA" sz="3200" dirty="0" smtClean="0"/>
              <a:t>Violations of Academic Freedom.</a:t>
            </a:r>
          </a:p>
          <a:p>
            <a:pPr marL="806958" lvl="1" indent="-514350">
              <a:buFont typeface="+mj-lt"/>
              <a:buAutoNum type="arabicPeriod"/>
            </a:pPr>
            <a:r>
              <a:rPr lang="en-CA" sz="3200" dirty="0" smtClean="0"/>
              <a:t>Substantive grounds (issues with teaching, research and service)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3400" dirty="0" smtClean="0"/>
              <a:t>CUASA may only grieve decisions of TPAC on the first three. </a:t>
            </a:r>
          </a:p>
        </p:txBody>
      </p:sp>
    </p:spTree>
    <p:extLst>
      <p:ext uri="{BB962C8B-B14F-4D97-AF65-F5344CB8AC3E}">
        <p14:creationId xmlns:p14="http://schemas.microsoft.com/office/powerpoint/2010/main" val="297951587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6600" dirty="0" smtClean="0"/>
              <a:t>Questions?</a:t>
            </a:r>
            <a:endParaRPr lang="en-CA" sz="6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964777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7537" y="952500"/>
            <a:ext cx="5009393" cy="5257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3200" u="sng" dirty="0" smtClean="0"/>
              <a:t>Remember!</a:t>
            </a:r>
          </a:p>
          <a:p>
            <a:pPr marL="0" indent="0">
              <a:buNone/>
            </a:pPr>
            <a:r>
              <a:rPr lang="en-CA" sz="3200" dirty="0" smtClean="0"/>
              <a:t>CUASA is here to help with your tenure and promotion applications.</a:t>
            </a:r>
          </a:p>
          <a:p>
            <a:pPr marL="0" indent="0">
              <a:buNone/>
            </a:pPr>
            <a:r>
              <a:rPr lang="en-CA" sz="3200" dirty="0" smtClean="0"/>
              <a:t>Contact us anytime!</a:t>
            </a:r>
          </a:p>
          <a:p>
            <a:pPr marL="0" indent="0" algn="ctr">
              <a:buNone/>
            </a:pPr>
            <a:endParaRPr lang="en-CA" sz="3200" dirty="0" smtClean="0"/>
          </a:p>
          <a:p>
            <a:pPr marL="0" indent="0" algn="ctr">
              <a:buNone/>
            </a:pPr>
            <a:r>
              <a:rPr lang="en-CA" sz="3200" dirty="0" smtClean="0"/>
              <a:t>(613) 520-5607</a:t>
            </a:r>
          </a:p>
          <a:p>
            <a:pPr marL="0" indent="0" algn="ctr">
              <a:buNone/>
            </a:pPr>
            <a:r>
              <a:rPr lang="en-CA" sz="3200" dirty="0" smtClean="0"/>
              <a:t>cuasa@cuasa.ca </a:t>
            </a:r>
          </a:p>
          <a:p>
            <a:pPr marL="0" indent="0" algn="ctr">
              <a:buNone/>
            </a:pPr>
            <a:r>
              <a:rPr lang="en-CA" sz="3200" dirty="0" smtClean="0"/>
              <a:t>2006 </a:t>
            </a:r>
            <a:r>
              <a:rPr lang="en-CA" sz="3200" dirty="0" err="1" smtClean="0"/>
              <a:t>Dunton</a:t>
            </a:r>
            <a:r>
              <a:rPr lang="en-CA" sz="3200" dirty="0" smtClean="0"/>
              <a:t> Tower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3699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800" dirty="0" smtClean="0"/>
              <a:t>Associate Professor Promotion Criteria</a:t>
            </a:r>
            <a:endParaRPr lang="en-CA" sz="38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22959" y="1845733"/>
            <a:ext cx="7543801" cy="4416521"/>
          </a:xfrm>
        </p:spPr>
        <p:txBody>
          <a:bodyPr>
            <a:normAutofit/>
          </a:bodyPr>
          <a:lstStyle/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2800" dirty="0" smtClean="0"/>
              <a:t>Must have established ‘effectiveness of teaching’.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2800" dirty="0" smtClean="0"/>
              <a:t>Effective teaching should be the first requirement for all candidates for promotion to Associate.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2800" dirty="0" smtClean="0"/>
              <a:t>Scholarship is based on the quality of published work as assessed by peers.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endParaRPr lang="en-CA" sz="2800" dirty="0"/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2800" dirty="0" smtClean="0"/>
              <a:t>See Appendix B (included in kits) for more information.</a:t>
            </a:r>
            <a:endParaRPr lang="en-CA" sz="4000" dirty="0" smtClean="0"/>
          </a:p>
        </p:txBody>
      </p:sp>
    </p:spTree>
    <p:extLst>
      <p:ext uri="{BB962C8B-B14F-4D97-AF65-F5344CB8AC3E}">
        <p14:creationId xmlns:p14="http://schemas.microsoft.com/office/powerpoint/2010/main" val="136674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dirty="0" smtClean="0"/>
              <a:t>Full Professor Promotion Criteria</a:t>
            </a:r>
            <a:endParaRPr lang="en-CA" sz="44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822959" y="1845733"/>
            <a:ext cx="7543801" cy="4416521"/>
          </a:xfrm>
        </p:spPr>
        <p:txBody>
          <a:bodyPr>
            <a:normAutofit/>
          </a:bodyPr>
          <a:lstStyle/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2800" dirty="0" smtClean="0"/>
              <a:t>Based primarily on:</a:t>
            </a:r>
          </a:p>
          <a:p>
            <a:pPr marL="560896" lvl="1" indent="-268288">
              <a:buFont typeface="Arial" panose="020B0604020202020204" pitchFamily="34" charset="0"/>
              <a:buChar char="•"/>
            </a:pPr>
            <a:r>
              <a:rPr lang="en-CA" sz="2600" dirty="0" smtClean="0"/>
              <a:t>Intellectual maturity</a:t>
            </a:r>
          </a:p>
          <a:p>
            <a:pPr marL="560896" lvl="1" indent="-268288">
              <a:buFont typeface="Arial" panose="020B0604020202020204" pitchFamily="34" charset="0"/>
              <a:buChar char="•"/>
            </a:pPr>
            <a:r>
              <a:rPr lang="en-CA" sz="2600" dirty="0" smtClean="0"/>
              <a:t>Outside recognition of candidates as an authority in their chosen field</a:t>
            </a:r>
          </a:p>
          <a:p>
            <a:pPr marL="560896" lvl="1" indent="-268288">
              <a:buFont typeface="Arial" panose="020B0604020202020204" pitchFamily="34" charset="0"/>
              <a:buChar char="•"/>
            </a:pPr>
            <a:r>
              <a:rPr lang="en-CA" sz="2600" dirty="0" smtClean="0"/>
              <a:t>Significant contributions to research, scholarship, the profession and to the University</a:t>
            </a:r>
          </a:p>
          <a:p>
            <a:pPr marL="560896" lvl="1" indent="-268288">
              <a:buFont typeface="Arial" panose="020B0604020202020204" pitchFamily="34" charset="0"/>
              <a:buChar char="•"/>
            </a:pPr>
            <a:r>
              <a:rPr lang="en-CA" sz="2600" dirty="0" smtClean="0"/>
              <a:t>Effective teaching (less important than Associate)</a:t>
            </a:r>
          </a:p>
          <a:p>
            <a:pPr marL="560896" lvl="1" indent="-268288">
              <a:buFont typeface="Arial" panose="020B0604020202020204" pitchFamily="34" charset="0"/>
              <a:buChar char="•"/>
            </a:pPr>
            <a:r>
              <a:rPr lang="en-CA" sz="2600" dirty="0" smtClean="0"/>
              <a:t>“A greater conformity to a norm” in which scholarship would be of paramount importance.</a:t>
            </a:r>
          </a:p>
        </p:txBody>
      </p:sp>
    </p:spTree>
    <p:extLst>
      <p:ext uri="{BB962C8B-B14F-4D97-AF65-F5344CB8AC3E}">
        <p14:creationId xmlns:p14="http://schemas.microsoft.com/office/powerpoint/2010/main" val="198464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Comparator Groups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2800" dirty="0" smtClean="0"/>
              <a:t>Appendix B defines four loosely defined groups of comparators for assessment:</a:t>
            </a:r>
          </a:p>
          <a:p>
            <a:pPr marL="560896" lvl="1" indent="-268288">
              <a:buFont typeface="Arial" panose="020B0604020202020204" pitchFamily="34" charset="0"/>
              <a:buChar char="•"/>
            </a:pPr>
            <a:r>
              <a:rPr lang="en-CA" sz="2600" dirty="0" smtClean="0"/>
              <a:t>Humanities</a:t>
            </a:r>
          </a:p>
          <a:p>
            <a:pPr marL="560896" lvl="1" indent="-268288">
              <a:buFont typeface="Arial" panose="020B0604020202020204" pitchFamily="34" charset="0"/>
              <a:buChar char="•"/>
            </a:pPr>
            <a:r>
              <a:rPr lang="en-CA" sz="2600" dirty="0" smtClean="0"/>
              <a:t>Social Sciences</a:t>
            </a:r>
          </a:p>
          <a:p>
            <a:pPr marL="560896" lvl="1" indent="-268288">
              <a:buFont typeface="Arial" panose="020B0604020202020204" pitchFamily="34" charset="0"/>
              <a:buChar char="•"/>
            </a:pPr>
            <a:r>
              <a:rPr lang="en-CA" sz="2600" dirty="0" smtClean="0"/>
              <a:t>Natural Sciences</a:t>
            </a:r>
          </a:p>
          <a:p>
            <a:pPr marL="560896" lvl="1" indent="-268288">
              <a:buFont typeface="Arial" panose="020B0604020202020204" pitchFamily="34" charset="0"/>
              <a:buChar char="•"/>
            </a:pPr>
            <a:r>
              <a:rPr lang="en-CA" sz="2600" dirty="0" smtClean="0"/>
              <a:t>Professionally Oriented Disciplines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2800" dirty="0" smtClean="0"/>
              <a:t>Compared to those who have applied before.</a:t>
            </a:r>
            <a:endParaRPr lang="en-CA" sz="28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5445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Unit Standards</a:t>
            </a:r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2800" dirty="0" smtClean="0"/>
              <a:t>Each department has unit standards for tenure and promotion.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2800" dirty="0" smtClean="0"/>
              <a:t>May be used as a general guide, but not authoritative in applications under these rules.</a:t>
            </a:r>
          </a:p>
          <a:p>
            <a:pPr marL="268288" indent="-268288">
              <a:buFont typeface="Arial" panose="020B0604020202020204" pitchFamily="34" charset="0"/>
              <a:buChar char="•"/>
            </a:pPr>
            <a:r>
              <a:rPr lang="en-CA" sz="2800" dirty="0" smtClean="0"/>
              <a:t>Under these rules: </a:t>
            </a:r>
          </a:p>
          <a:p>
            <a:pPr marL="560896" lvl="1" indent="-268288">
              <a:buFont typeface="Arial" panose="020B0604020202020204" pitchFamily="34" charset="0"/>
              <a:buChar char="•"/>
            </a:pPr>
            <a:r>
              <a:rPr lang="en-CA" sz="2900" dirty="0" smtClean="0"/>
              <a:t>Criteria for tenure are not listed.</a:t>
            </a:r>
          </a:p>
          <a:p>
            <a:pPr marL="560896" lvl="1" indent="-268288">
              <a:buFont typeface="Arial" panose="020B0604020202020204" pitchFamily="34" charset="0"/>
              <a:buChar char="•"/>
            </a:pPr>
            <a:r>
              <a:rPr lang="en-CA" sz="2900" dirty="0" smtClean="0"/>
              <a:t>Criteria for promotion (Appendix B) and past practice are used as a guide.</a:t>
            </a:r>
            <a:endParaRPr lang="en-CA" sz="2900" dirty="0"/>
          </a:p>
        </p:txBody>
      </p:sp>
    </p:spTree>
    <p:extLst>
      <p:ext uri="{BB962C8B-B14F-4D97-AF65-F5344CB8AC3E}">
        <p14:creationId xmlns:p14="http://schemas.microsoft.com/office/powerpoint/2010/main" val="38900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336</TotalTime>
  <Words>2221</Words>
  <Application>Microsoft Office PowerPoint</Application>
  <PresentationFormat>On-screen Show (4:3)</PresentationFormat>
  <Paragraphs>337</Paragraphs>
  <Slides>53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7" baseType="lpstr">
      <vt:lpstr>Arial</vt:lpstr>
      <vt:lpstr>Calibri</vt:lpstr>
      <vt:lpstr>Calibri Light</vt:lpstr>
      <vt:lpstr>Retrospect</vt:lpstr>
      <vt:lpstr>Tenure and Promotion Workshop (Old Rules)</vt:lpstr>
      <vt:lpstr>Introduction and Agenda</vt:lpstr>
      <vt:lpstr>Part 1: The Tenure and Promotion Process</vt:lpstr>
      <vt:lpstr>Faculty Tenure</vt:lpstr>
      <vt:lpstr>Associate Professor Promotion Criteria</vt:lpstr>
      <vt:lpstr>Associate Professor Promotion Criteria</vt:lpstr>
      <vt:lpstr>Full Professor Promotion Criteria</vt:lpstr>
      <vt:lpstr>Comparator Groups</vt:lpstr>
      <vt:lpstr>Unit Standards</vt:lpstr>
      <vt:lpstr>Salary Implications for Delay</vt:lpstr>
      <vt:lpstr>Timing of the Tenure Hearing</vt:lpstr>
      <vt:lpstr>Standard Timing of Application</vt:lpstr>
      <vt:lpstr>Standard Timing of Application</vt:lpstr>
      <vt:lpstr>Tenure: Stages and Dates</vt:lpstr>
      <vt:lpstr>Process (Promotion)</vt:lpstr>
      <vt:lpstr>Delaying the Tenure Hearing</vt:lpstr>
      <vt:lpstr>Duty to Accommodate</vt:lpstr>
      <vt:lpstr>Applying Early</vt:lpstr>
      <vt:lpstr>Departmental Tenure and Promotion Committee (DTPC)</vt:lpstr>
      <vt:lpstr>Faculty Tenure and Promotion Committee (FTPC)</vt:lpstr>
      <vt:lpstr>University Promotion Committee (UPC)</vt:lpstr>
      <vt:lpstr>Negative Decisions</vt:lpstr>
      <vt:lpstr>Questions?</vt:lpstr>
      <vt:lpstr>Part 2: The Dossier</vt:lpstr>
      <vt:lpstr>Preparing the Dossier</vt:lpstr>
      <vt:lpstr>Evidence of Your Work</vt:lpstr>
      <vt:lpstr>Dossier: Sample Table of Contents</vt:lpstr>
      <vt:lpstr>Anatomy of the Cover Letter</vt:lpstr>
      <vt:lpstr>Curriculum Vitae</vt:lpstr>
      <vt:lpstr>Curriculum Vitae</vt:lpstr>
      <vt:lpstr>Thinking About Research</vt:lpstr>
      <vt:lpstr>Research and Scholarship</vt:lpstr>
      <vt:lpstr>Your Research Program</vt:lpstr>
      <vt:lpstr>Research Grants</vt:lpstr>
      <vt:lpstr>Research Grants</vt:lpstr>
      <vt:lpstr>Talking About Teaching</vt:lpstr>
      <vt:lpstr>Teaching Evaluation Scores</vt:lpstr>
      <vt:lpstr>Teaching Dossier</vt:lpstr>
      <vt:lpstr>Student Supervision</vt:lpstr>
      <vt:lpstr>Reflecting on Service</vt:lpstr>
      <vt:lpstr>Reference Letters</vt:lpstr>
      <vt:lpstr>Reference Letters</vt:lpstr>
      <vt:lpstr>Questions?</vt:lpstr>
      <vt:lpstr>Part 3: The Appeal</vt:lpstr>
      <vt:lpstr>When will I know?</vt:lpstr>
      <vt:lpstr>Who do I contact?</vt:lpstr>
      <vt:lpstr>Appeal Timeline</vt:lpstr>
      <vt:lpstr>Sample Tenure Appeal Timeline</vt:lpstr>
      <vt:lpstr>Sample Promotion Appeal Timeline</vt:lpstr>
      <vt:lpstr>Tenure and Promotion Appeals Committee (TPAC)</vt:lpstr>
      <vt:lpstr>Appeal Grounds</vt:lpstr>
      <vt:lpstr>Questions?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Tenure Workshop</dc:title>
  <dc:creator>Daniel Draper</dc:creator>
  <cp:lastModifiedBy>Victor Lorentz</cp:lastModifiedBy>
  <cp:revision>32</cp:revision>
  <dcterms:created xsi:type="dcterms:W3CDTF">2016-03-29T14:51:22Z</dcterms:created>
  <dcterms:modified xsi:type="dcterms:W3CDTF">2017-07-31T19:57:53Z</dcterms:modified>
</cp:coreProperties>
</file>